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9" r:id="rId3"/>
    <p:sldId id="281" r:id="rId4"/>
    <p:sldId id="287" r:id="rId5"/>
    <p:sldId id="261" r:id="rId6"/>
    <p:sldId id="266" r:id="rId7"/>
    <p:sldId id="276" r:id="rId8"/>
    <p:sldId id="282" r:id="rId9"/>
    <p:sldId id="283" r:id="rId10"/>
    <p:sldId id="288" r:id="rId11"/>
    <p:sldId id="275" r:id="rId12"/>
    <p:sldId id="27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os" id="{E93DB74E-0300-A445-BA42-69BCF5356EB7}">
          <p14:sldIdLst>
            <p14:sldId id="256"/>
            <p14:sldId id="259"/>
          </p14:sldIdLst>
        </p14:section>
        <p14:section name="João" id="{D8A9D101-9B53-3F43-BA93-5D33D5F366D5}">
          <p14:sldIdLst>
            <p14:sldId id="281"/>
            <p14:sldId id="287"/>
            <p14:sldId id="261"/>
            <p14:sldId id="266"/>
          </p14:sldIdLst>
        </p14:section>
        <p14:section name="Yash" id="{910FC748-A112-40CE-93C9-EFEBA5DB3360}">
          <p14:sldIdLst>
            <p14:sldId id="276"/>
            <p14:sldId id="282"/>
            <p14:sldId id="283"/>
          </p14:sldIdLst>
        </p14:section>
        <p14:section name="END" id="{8009F9FE-BB7A-B145-954D-CCCF56FFA7D3}">
          <p14:sldIdLst>
            <p14:sldId id="288"/>
            <p14:sldId id="275"/>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7B12D-6955-41F9-8638-FA2ACBD29E50}" v="2" dt="2023-03-05T15:18:28.992"/>
    <p1510:client id="{1BAD5AA2-D98B-4918-B476-E112BCF5A0ED}" v="1" dt="2023-03-05T16:25:03.413"/>
    <p1510:client id="{3C87B685-45B1-1B45-A841-98BCFE83BBED}" v="287" dt="2023-03-05T20:15:17.520"/>
    <p1510:client id="{4052B44E-2205-4B96-B055-2689412664F8}" v="131" dt="2023-03-05T15:42:32.275"/>
    <p1510:client id="{4DC59E1E-5FD4-48D9-8BE7-24A70EEB57D4}" v="54" vWet="55" dt="2023-03-05T18:03:39.300"/>
    <p1510:client id="{4E172C83-E52A-4B72-9041-56E3DE4D18FC}" v="3" dt="2023-03-05T15:37:30.349"/>
    <p1510:client id="{57C8CD47-6825-4043-943E-DA1F9DA99D7C}" v="142" dt="2023-03-06T14:50:01.209"/>
    <p1510:client id="{6BC04EE8-0268-442C-A774-AB64DA2A6451}" v="30" dt="2023-03-05T15:03:58.808"/>
    <p1510:client id="{7389160E-E754-45FB-A966-643087FCA1C8}" v="4" dt="2023-03-05T21:30:30.364"/>
    <p1510:client id="{75C6086D-768D-43A8-898F-A59AF31FEC46}" v="51" dt="2023-03-05T15:12:25.226"/>
    <p1510:client id="{7956B8F2-0A9E-4C22-A257-82158874A987}" v="39" dt="2023-03-05T20:38:21.236"/>
    <p1510:client id="{79CCA245-35FE-4144-B55F-CEA40B232630}" v="127" dt="2023-03-06T04:23:24.737"/>
    <p1510:client id="{847CDE1E-D031-41AF-8A4C-65C7A60B6C1A}" v="162" dt="2023-03-05T17:02:27.942"/>
    <p1510:client id="{862C4BF4-9051-4455-9E5F-BEF9977BD321}" v="6" dt="2023-03-05T19:22:56.920"/>
    <p1510:client id="{A3BFBB45-9F36-4048-8DBC-5F7340622A12}" v="26" dt="2023-03-05T20:59:01.142"/>
    <p1510:client id="{A71EAA51-641C-42AF-99CB-1FE37FB72195}" v="13" dt="2023-03-05T20:19:37.309"/>
    <p1510:client id="{B03F1CF3-FE2F-824F-AC37-A2D188256956}" v="2443" dt="2023-03-05T20:03:00.364"/>
    <p1510:client id="{B8BC2380-1678-4E38-AF1F-B623D8776A47}" v="4" dt="2023-03-05T20:13:38.111"/>
    <p1510:client id="{C5E570E2-314C-4485-9DB4-142C85BCA19E}" v="317" dt="2023-03-05T19:35:27.491"/>
    <p1510:client id="{EA194DE1-7D69-C343-B462-98C9DA5E0964}" v="615" dt="2023-03-06T14:30:15.522"/>
    <p1510:client id="{EE7B0BEF-EA04-44AF-9B4E-5E0335383461}" v="63" dt="2023-03-05T15:54:39.749"/>
    <p1510:client id="{F40669C4-FCB6-4742-A9FB-C485B587DA79}" v="428" dt="2023-03-05T17:59:26.551"/>
    <p1510:client id="{FABF07DC-DA23-4767-B2B9-3F17BBB71ACF}" v="211" vWet="212" dt="2023-03-05T16:15:23.459"/>
  </p1510:revLst>
</p1510:revInfo>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6606" autoAdjust="0"/>
  </p:normalViewPr>
  <p:slideViewPr>
    <p:cSldViewPr snapToGrid="0">
      <p:cViewPr varScale="1">
        <p:scale>
          <a:sx n="38" d="100"/>
          <a:sy n="38" d="100"/>
        </p:scale>
        <p:origin x="238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D0022-6437-43DC-BC0B-DF5A9B6A644B}" type="datetimeFigureOut">
              <a:t>3/6/2023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BA420-1B68-48A7-AA56-FB9534DCB3C2}" type="slidenum">
              <a:t>‹#›</a:t>
            </a:fld>
            <a:endParaRPr lang="en-GB"/>
          </a:p>
        </p:txBody>
      </p:sp>
    </p:spTree>
    <p:extLst>
      <p:ext uri="{BB962C8B-B14F-4D97-AF65-F5344CB8AC3E}">
        <p14:creationId xmlns:p14="http://schemas.microsoft.com/office/powerpoint/2010/main" val="2914516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our team “</a:t>
            </a:r>
            <a:r>
              <a:rPr lang="en-US" sz="1200">
                <a:solidFill>
                  <a:schemeClr val="tx1">
                    <a:lumMod val="85000"/>
                    <a:lumOff val="15000"/>
                  </a:schemeClr>
                </a:solidFill>
              </a:rPr>
              <a:t>Planktonic Pirates” would like to present our investigation on the phytoplankton health in Mauritania coast.</a:t>
            </a:r>
            <a:endParaRPr lang="en-US"/>
          </a:p>
        </p:txBody>
      </p:sp>
      <p:sp>
        <p:nvSpPr>
          <p:cNvPr id="4" name="Slide Number Placeholder 3"/>
          <p:cNvSpPr>
            <a:spLocks noGrp="1"/>
          </p:cNvSpPr>
          <p:nvPr>
            <p:ph type="sldNum" sz="quarter" idx="5"/>
          </p:nvPr>
        </p:nvSpPr>
        <p:spPr/>
        <p:txBody>
          <a:bodyPr/>
          <a:lstStyle/>
          <a:p>
            <a:fld id="{AA2BA420-1B68-48A7-AA56-FB9534DCB3C2}" type="slidenum">
              <a:rPr lang="en-GB" smtClean="0"/>
              <a:t>1</a:t>
            </a:fld>
            <a:endParaRPr lang="en-GB"/>
          </a:p>
        </p:txBody>
      </p:sp>
    </p:spTree>
    <p:extLst>
      <p:ext uri="{BB962C8B-B14F-4D97-AF65-F5344CB8AC3E}">
        <p14:creationId xmlns:p14="http://schemas.microsoft.com/office/powerpoint/2010/main" val="90278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To conclude, it is hard to diagnose the plankton health in Mauritania coast because there is a negative correlation between NPP and chlorophyll.</a:t>
            </a:r>
          </a:p>
          <a:p>
            <a:pPr marL="228600" indent="-228600">
              <a:buAutoNum type="arabicPeriod"/>
            </a:pPr>
            <a:endParaRPr lang="en-US"/>
          </a:p>
          <a:p>
            <a:pPr marL="228600" indent="-228600">
              <a:buAutoNum type="arabicPeriod"/>
            </a:pPr>
            <a:r>
              <a:rPr lang="en-US"/>
              <a:t>But, our team figured out some significant patterns of key factors which may be beneficial to further studies. </a:t>
            </a:r>
          </a:p>
          <a:p>
            <a:pPr marL="228600" indent="-228600">
              <a:buAutoNum type="arabicPeriod"/>
            </a:pPr>
            <a:endParaRPr lang="en-US"/>
          </a:p>
          <a:p>
            <a:pPr marL="228600" indent="-228600">
              <a:buAutoNum type="arabicPeriod"/>
            </a:pPr>
            <a:r>
              <a:rPr lang="en-US"/>
              <a:t>Chlorophyll alpha signal has peaks in Aug, lows in Jan. </a:t>
            </a:r>
          </a:p>
          <a:p>
            <a:pPr marL="228600" indent="-228600">
              <a:buAutoNum type="arabicPeriod"/>
            </a:pPr>
            <a:endParaRPr lang="en-US"/>
          </a:p>
          <a:p>
            <a:pPr marL="228600" indent="-228600">
              <a:buAutoNum type="arabicPeriod"/>
            </a:pPr>
            <a:r>
              <a:rPr lang="en-US"/>
              <a:t>Besides, there is plausible cyclic Atlantic variation during 20-year cycle.</a:t>
            </a:r>
          </a:p>
          <a:p>
            <a:pPr marL="228600" indent="-228600">
              <a:buAutoNum type="arabicPeriod"/>
            </a:pPr>
            <a:endParaRPr lang="en-US"/>
          </a:p>
          <a:p>
            <a:pPr marL="228600" indent="-228600">
              <a:buAutoNum type="arabicPeriod"/>
            </a:pPr>
            <a:r>
              <a:rPr lang="en-US"/>
              <a:t>An indirect horizonal wind correlation with chlorophyll-alpha via temperature is found in our salinity and temperature analysis.</a:t>
            </a:r>
          </a:p>
          <a:p>
            <a:pPr marL="228600" indent="-228600">
              <a:buAutoNum type="arabicPeriod"/>
            </a:pPr>
            <a:endParaRPr lang="en-US"/>
          </a:p>
          <a:p>
            <a:pPr marL="228600" indent="-228600">
              <a:buAutoNum type="arabicPeriod"/>
            </a:pPr>
            <a:r>
              <a:rPr lang="en-US"/>
              <a:t>Our team suggest further studies on the diversity of phytoplankton species is necessary to gain a full picture of phytoplankton health in Mauritania coast. </a:t>
            </a:r>
          </a:p>
        </p:txBody>
      </p:sp>
      <p:sp>
        <p:nvSpPr>
          <p:cNvPr id="4" name="Slide Number Placeholder 3"/>
          <p:cNvSpPr>
            <a:spLocks noGrp="1"/>
          </p:cNvSpPr>
          <p:nvPr>
            <p:ph type="sldNum" sz="quarter" idx="5"/>
          </p:nvPr>
        </p:nvSpPr>
        <p:spPr/>
        <p:txBody>
          <a:bodyPr/>
          <a:lstStyle/>
          <a:p>
            <a:fld id="{AA2BA420-1B68-48A7-AA56-FB9534DCB3C2}" type="slidenum">
              <a:rPr lang="en-GB" smtClean="0"/>
              <a:t>10</a:t>
            </a:fld>
            <a:endParaRPr lang="en-GB"/>
          </a:p>
        </p:txBody>
      </p:sp>
    </p:spTree>
    <p:extLst>
      <p:ext uri="{BB962C8B-B14F-4D97-AF65-F5344CB8AC3E}">
        <p14:creationId xmlns:p14="http://schemas.microsoft.com/office/powerpoint/2010/main" val="405659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2BA420-1B68-48A7-AA56-FB9534DCB3C2}" type="slidenum">
              <a:rPr lang="en-GB" smtClean="0"/>
              <a:t>12</a:t>
            </a:fld>
            <a:endParaRPr lang="en-GB"/>
          </a:p>
        </p:txBody>
      </p:sp>
    </p:spTree>
    <p:extLst>
      <p:ext uri="{BB962C8B-B14F-4D97-AF65-F5344CB8AC3E}">
        <p14:creationId xmlns:p14="http://schemas.microsoft.com/office/powerpoint/2010/main" val="199351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a:p>
            <a:r>
              <a:rPr lang="en-US"/>
              <a:t>1. Our team think that Mauritania coast has a great value to study the phytoplankton because of its high population of phytoplankton and good political and economic status.</a:t>
            </a:r>
          </a:p>
          <a:p>
            <a:endParaRPr lang="en-US"/>
          </a:p>
          <a:p>
            <a:r>
              <a:rPr lang="en-US"/>
              <a:t>2. Regarding our method, we selected 2 points near coast to monitor 3 key factors.</a:t>
            </a:r>
            <a:br>
              <a:rPr lang="en-US"/>
            </a:br>
            <a:br>
              <a:rPr lang="en-US"/>
            </a:br>
            <a:r>
              <a:rPr lang="en-US"/>
              <a:t>3. First, the chlorophyll alpha signal, which is color indicator found in the phytoplankton biomass.</a:t>
            </a:r>
          </a:p>
          <a:p>
            <a:endParaRPr lang="en-US"/>
          </a:p>
          <a:p>
            <a:r>
              <a:rPr lang="en-US"/>
              <a:t>4. Second, sea temperature, we would like know whether a warmer sea or colder sea is correlated to more phytoplankton.</a:t>
            </a:r>
          </a:p>
          <a:p>
            <a:endParaRPr lang="en-US"/>
          </a:p>
          <a:p>
            <a:r>
              <a:rPr lang="en-US"/>
              <a:t>6. Last, the Net Primary Productivity NPP , know the phytoplankton’s rate of producing organic matters after consuming organic matters during photosynthesis. With more rate, more phytoplankton population. </a:t>
            </a:r>
          </a:p>
        </p:txBody>
      </p:sp>
      <p:sp>
        <p:nvSpPr>
          <p:cNvPr id="4" name="Slide Number Placeholder 3"/>
          <p:cNvSpPr>
            <a:spLocks noGrp="1"/>
          </p:cNvSpPr>
          <p:nvPr>
            <p:ph type="sldNum" sz="quarter" idx="5"/>
          </p:nvPr>
        </p:nvSpPr>
        <p:spPr/>
        <p:txBody>
          <a:bodyPr/>
          <a:lstStyle/>
          <a:p>
            <a:fld id="{AA2BA420-1B68-48A7-AA56-FB9534DCB3C2}" type="slidenum">
              <a:rPr lang="en-GB" smtClean="0"/>
              <a:t>2</a:t>
            </a:fld>
            <a:endParaRPr lang="en-GB"/>
          </a:p>
        </p:txBody>
      </p:sp>
    </p:spTree>
    <p:extLst>
      <p:ext uri="{BB962C8B-B14F-4D97-AF65-F5344CB8AC3E}">
        <p14:creationId xmlns:p14="http://schemas.microsoft.com/office/powerpoint/2010/main" val="1837070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NOTES: (</a:t>
            </a:r>
            <a:r>
              <a:rPr lang="fr-FR" dirty="0" err="1"/>
              <a:t>don't</a:t>
            </a:r>
            <a:r>
              <a:rPr lang="fr-FR" dirty="0"/>
              <a:t> </a:t>
            </a:r>
            <a:r>
              <a:rPr lang="fr-FR" dirty="0" err="1"/>
              <a:t>forget</a:t>
            </a:r>
            <a:r>
              <a:rPr lang="fr-FR" dirty="0"/>
              <a:t> </a:t>
            </a:r>
            <a:r>
              <a:rPr lang="fr-FR" dirty="0" err="1"/>
              <a:t>that</a:t>
            </a:r>
            <a:r>
              <a:rPr lang="fr-FR" dirty="0"/>
              <a:t> the sources are </a:t>
            </a:r>
            <a:r>
              <a:rPr lang="fr-FR" dirty="0" err="1"/>
              <a:t>two</a:t>
            </a:r>
            <a:r>
              <a:rPr lang="fr-FR" dirty="0"/>
              <a:t> </a:t>
            </a:r>
            <a:r>
              <a:rPr lang="fr-FR" dirty="0" err="1"/>
              <a:t>different</a:t>
            </a:r>
            <a:r>
              <a:rPr lang="fr-FR" dirty="0"/>
              <a:t> </a:t>
            </a:r>
            <a:r>
              <a:rPr lang="fr-FR" dirty="0" err="1"/>
              <a:t>satelities</a:t>
            </a:r>
            <a:r>
              <a:rPr lang="fr-FR" dirty="0"/>
              <a:t> and 2 </a:t>
            </a:r>
            <a:r>
              <a:rPr lang="fr-FR" dirty="0" err="1"/>
              <a:t>method</a:t>
            </a:r>
            <a:r>
              <a:rPr lang="fr-FR" dirty="0"/>
              <a:t> to </a:t>
            </a:r>
            <a:r>
              <a:rPr lang="fr-FR" dirty="0" err="1"/>
              <a:t>calculated</a:t>
            </a:r>
            <a:r>
              <a:rPr lang="fr-FR" dirty="0"/>
              <a:t> the </a:t>
            </a:r>
            <a:r>
              <a:rPr lang="fr-FR" dirty="0" err="1"/>
              <a:t>chrolophill</a:t>
            </a:r>
            <a:r>
              <a:rPr lang="fr-FR" dirty="0"/>
              <a:t>)</a:t>
            </a:r>
          </a:p>
          <a:p>
            <a:r>
              <a:rPr lang="fr-FR" dirty="0" err="1"/>
              <a:t>Chl</a:t>
            </a:r>
            <a:r>
              <a:rPr lang="fr-FR" dirty="0"/>
              <a:t>-a concentration unit </a:t>
            </a:r>
            <a:r>
              <a:rPr lang="fr-FR" dirty="0" err="1"/>
              <a:t>is</a:t>
            </a:r>
            <a:r>
              <a:rPr lang="fr-FR" dirty="0"/>
              <a:t> </a:t>
            </a:r>
            <a:r>
              <a:rPr lang="fr-FR" dirty="0" err="1"/>
              <a:t>milligrams</a:t>
            </a:r>
            <a:r>
              <a:rPr lang="fr-FR" dirty="0"/>
              <a:t> per </a:t>
            </a:r>
            <a:r>
              <a:rPr lang="fr-FR" dirty="0" err="1"/>
              <a:t>cubic</a:t>
            </a:r>
            <a:r>
              <a:rPr lang="fr-FR" dirty="0"/>
              <a:t> </a:t>
            </a:r>
            <a:r>
              <a:rPr lang="fr-FR" dirty="0" err="1"/>
              <a:t>metre</a:t>
            </a:r>
            <a:r>
              <a:rPr lang="fr-FR" dirty="0"/>
              <a:t>.</a:t>
            </a:r>
            <a:endParaRPr lang="fr-FR" dirty="0">
              <a:cs typeface="Calibri"/>
            </a:endParaRPr>
          </a:p>
          <a:p>
            <a:endParaRPr lang="fr-FR" dirty="0"/>
          </a:p>
          <a:p>
            <a:r>
              <a:rPr lang="fr-FR" dirty="0" err="1"/>
              <a:t>From</a:t>
            </a:r>
            <a:r>
              <a:rPr lang="fr-FR" dirty="0"/>
              <a:t> the </a:t>
            </a:r>
            <a:r>
              <a:rPr lang="fr-FR" dirty="0" err="1"/>
              <a:t>two</a:t>
            </a:r>
            <a:r>
              <a:rPr lang="fr-FR" dirty="0"/>
              <a:t> points </a:t>
            </a:r>
            <a:r>
              <a:rPr lang="fr-FR" dirty="0" err="1"/>
              <a:t>selected</a:t>
            </a:r>
            <a:r>
              <a:rPr lang="fr-FR" dirty="0"/>
              <a:t> </a:t>
            </a:r>
            <a:r>
              <a:rPr lang="fr-FR" dirty="0" err="1"/>
              <a:t>we</a:t>
            </a:r>
            <a:r>
              <a:rPr lang="fr-FR" dirty="0"/>
              <a:t> can </a:t>
            </a:r>
            <a:r>
              <a:rPr lang="fr-FR" dirty="0" err="1"/>
              <a:t>see</a:t>
            </a:r>
            <a:r>
              <a:rPr lang="fr-FR" dirty="0"/>
              <a:t> the concentration </a:t>
            </a:r>
            <a:r>
              <a:rPr lang="fr-FR" dirty="0" err="1"/>
              <a:t>from</a:t>
            </a:r>
            <a:r>
              <a:rPr lang="fr-FR" dirty="0"/>
              <a:t> 2 </a:t>
            </a:r>
            <a:r>
              <a:rPr lang="fr-FR" dirty="0" err="1"/>
              <a:t>methods</a:t>
            </a:r>
            <a:r>
              <a:rPr lang="fr-FR" dirty="0"/>
              <a:t>:</a:t>
            </a:r>
          </a:p>
          <a:p>
            <a:endParaRPr lang="fr-FR" dirty="0"/>
          </a:p>
          <a:p>
            <a:r>
              <a:rPr lang="fr-FR" dirty="0"/>
              <a:t>Sharp </a:t>
            </a:r>
            <a:r>
              <a:rPr lang="fr-FR" dirty="0" err="1"/>
              <a:t>decrease</a:t>
            </a:r>
            <a:r>
              <a:rPr lang="fr-FR" dirty="0"/>
              <a:t> in 2012 in point A</a:t>
            </a:r>
            <a:endParaRPr lang="fr-FR" dirty="0">
              <a:cs typeface="Calibri"/>
            </a:endParaRPr>
          </a:p>
          <a:p>
            <a:endParaRPr lang="fr-FR" dirty="0"/>
          </a:p>
          <a:p>
            <a:r>
              <a:rPr lang="fr-FR" dirty="0"/>
              <a:t>The point A </a:t>
            </a:r>
            <a:r>
              <a:rPr lang="fr-FR" dirty="0" err="1"/>
              <a:t>region</a:t>
            </a:r>
            <a:r>
              <a:rPr lang="fr-FR" dirty="0"/>
              <a:t> </a:t>
            </a:r>
            <a:r>
              <a:rPr lang="fr-FR" dirty="0" err="1"/>
              <a:t>is</a:t>
            </a:r>
            <a:r>
              <a:rPr lang="fr-FR" dirty="0"/>
              <a:t> </a:t>
            </a:r>
            <a:r>
              <a:rPr lang="fr-FR" dirty="0" err="1"/>
              <a:t>capturing</a:t>
            </a:r>
            <a:r>
              <a:rPr lang="fr-FR" dirty="0"/>
              <a:t> </a:t>
            </a:r>
            <a:r>
              <a:rPr lang="fr-FR" dirty="0" err="1"/>
              <a:t>something</a:t>
            </a:r>
            <a:r>
              <a:rPr lang="fr-FR" dirty="0"/>
              <a:t> </a:t>
            </a:r>
            <a:r>
              <a:rPr lang="fr-FR" dirty="0" err="1"/>
              <a:t>special</a:t>
            </a:r>
            <a:r>
              <a:rPr lang="fr-FR" dirty="0"/>
              <a:t>.</a:t>
            </a:r>
            <a:endParaRPr lang="fr-FR" dirty="0">
              <a:cs typeface="Calibri"/>
            </a:endParaRPr>
          </a:p>
        </p:txBody>
      </p:sp>
      <p:sp>
        <p:nvSpPr>
          <p:cNvPr id="4" name="Espace réservé du numéro de diapositive 3"/>
          <p:cNvSpPr>
            <a:spLocks noGrp="1"/>
          </p:cNvSpPr>
          <p:nvPr>
            <p:ph type="sldNum" sz="quarter" idx="5"/>
          </p:nvPr>
        </p:nvSpPr>
        <p:spPr/>
        <p:txBody>
          <a:bodyPr/>
          <a:lstStyle/>
          <a:p>
            <a:fld id="{5EDDD5EE-1F06-4CFF-BAD7-A7970A374198}" type="slidenum">
              <a:rPr lang="fr-FR" smtClean="0"/>
              <a:t>3</a:t>
            </a:fld>
            <a:endParaRPr lang="fr-FR"/>
          </a:p>
        </p:txBody>
      </p:sp>
    </p:spTree>
    <p:extLst>
      <p:ext uri="{BB962C8B-B14F-4D97-AF65-F5344CB8AC3E}">
        <p14:creationId xmlns:p14="http://schemas.microsoft.com/office/powerpoint/2010/main" val="125793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Looking at the frequency spectrum, the first data point, representing the 20 year cycle have been determined to be statistically significant.</a:t>
            </a:r>
          </a:p>
          <a:p>
            <a:pPr marL="171450" indent="-171450">
              <a:buFont typeface="Arial" panose="020B0604020202020204" pitchFamily="34" charset="0"/>
              <a:buChar char="•"/>
            </a:pPr>
            <a:r>
              <a:rPr lang="en-US" dirty="0"/>
              <a:t>Now looking at the yearly peaks we can see that on average the chlorophyll production is at its maximum on august and at its minimum on January.</a:t>
            </a:r>
          </a:p>
          <a:p>
            <a:pPr marL="171450" indent="-171450">
              <a:buFont typeface="Arial" panose="020B0604020202020204" pitchFamily="34" charset="0"/>
              <a:buChar char="•"/>
            </a:pPr>
            <a:r>
              <a:rPr lang="en-US" dirty="0"/>
              <a:t>Raw data (black line) graph: so we have a warm phase present from 2002 to 2012  and on the second part of the cycle, we have a cold phase from 2013 to present day.</a:t>
            </a:r>
          </a:p>
          <a:p>
            <a:pPr marL="171450" indent="-171450">
              <a:buFont typeface="Arial" panose="020B0604020202020204" pitchFamily="34" charset="0"/>
              <a:buChar char="•"/>
            </a:pPr>
            <a:r>
              <a:rPr lang="en-US" dirty="0"/>
              <a:t>During the warm phase it can be see that during the peaks chlorophyll increases sharply. As we transition form the warm phase to the cold phase the bloom intensity gradually decreases. In the cold phase the peaks have the lowest chlorophyll production.</a:t>
            </a:r>
          </a:p>
          <a:p>
            <a:endParaRPr lang="en-US" dirty="0"/>
          </a:p>
          <a:p>
            <a:endParaRPr lang="en-US" dirty="0"/>
          </a:p>
          <a:p>
            <a:pPr>
              <a:lnSpc>
                <a:spcPct val="90000"/>
              </a:lnSpc>
              <a:spcBef>
                <a:spcPts val="1000"/>
              </a:spcBef>
            </a:pPr>
            <a:endParaRPr lang="en-US" dirty="0">
              <a:cs typeface="Calibri"/>
            </a:endParaRPr>
          </a:p>
        </p:txBody>
      </p:sp>
      <p:sp>
        <p:nvSpPr>
          <p:cNvPr id="4" name="Slide Number Placeholder 3"/>
          <p:cNvSpPr>
            <a:spLocks noGrp="1"/>
          </p:cNvSpPr>
          <p:nvPr>
            <p:ph type="sldNum" sz="quarter" idx="5"/>
          </p:nvPr>
        </p:nvSpPr>
        <p:spPr/>
        <p:txBody>
          <a:bodyPr/>
          <a:lstStyle/>
          <a:p>
            <a:fld id="{AA2BA420-1B68-48A7-AA56-FB9534DCB3C2}" type="slidenum">
              <a:rPr lang="en-GB"/>
              <a:t>4</a:t>
            </a:fld>
            <a:endParaRPr lang="en-GB"/>
          </a:p>
        </p:txBody>
      </p:sp>
    </p:spTree>
    <p:extLst>
      <p:ext uri="{BB962C8B-B14F-4D97-AF65-F5344CB8AC3E}">
        <p14:creationId xmlns:p14="http://schemas.microsoft.com/office/powerpoint/2010/main" val="2486870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is probable that this cycle is caused by the Atlantic </a:t>
            </a:r>
            <a:r>
              <a:rPr lang="en-US"/>
              <a:t>multidecadal oscillation  (AMO), which is a natural phenomena that causes changes in sea surface temperature that occur over periods of 20 years.</a:t>
            </a:r>
          </a:p>
          <a:p>
            <a:endParaRPr lang="en-US">
              <a:cs typeface="Calibri"/>
            </a:endParaRPr>
          </a:p>
          <a:p>
            <a:r>
              <a:rPr lang="en-US"/>
              <a:t> These sea surface temperature variation can change plankton nutrient circulation making them rise to the surface, reaching the plankton and increasing their reproduction in that phase. </a:t>
            </a:r>
            <a:endParaRPr lang="en-US">
              <a:cs typeface="Calibri"/>
            </a:endParaRPr>
          </a:p>
          <a:p>
            <a:r>
              <a:rPr lang="en-US"/>
              <a:t>This phenomenon explain our higher peaks at warm phase of the cycle and lower peaks at cool phase of the cycle.</a:t>
            </a:r>
            <a:endParaRPr lang="en-US">
              <a:cs typeface="Calibri"/>
            </a:endParaRPr>
          </a:p>
          <a:p>
            <a:endParaRPr lang="en-US"/>
          </a:p>
          <a:p>
            <a:r>
              <a:rPr lang="en-US"/>
              <a:t>But whether this longer term decadal variability is due to this natural phenomenon or global warming is up to debate.</a:t>
            </a:r>
            <a:endParaRPr lang="en-US">
              <a:cs typeface="Calibri"/>
            </a:endParaRPr>
          </a:p>
          <a:p>
            <a:r>
              <a:rPr lang="en-US"/>
              <a:t>To explain what are the underlying causes for this variation during the analysis period, we need more detailed data over a more extensive period.</a:t>
            </a:r>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A2BA420-1B68-48A7-AA56-FB9534DCB3C2}" type="slidenum">
              <a:rPr lang="en-GB"/>
              <a:t>5</a:t>
            </a:fld>
            <a:endParaRPr lang="en-GB"/>
          </a:p>
        </p:txBody>
      </p:sp>
    </p:spTree>
    <p:extLst>
      <p:ext uri="{BB962C8B-B14F-4D97-AF65-F5344CB8AC3E}">
        <p14:creationId xmlns:p14="http://schemas.microsoft.com/office/powerpoint/2010/main" val="1584592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panose="020F0502020204030204"/>
              </a:rPr>
              <a:t>In our research data, we cannot distinguish between the multiple species of plankton with the data currently available, this has the implication that we cannot derive the </a:t>
            </a:r>
            <a:r>
              <a:rPr lang="en-US"/>
              <a:t>Net Primary Productivity</a:t>
            </a:r>
            <a:r>
              <a:rPr lang="en-US">
                <a:cs typeface="Calibri" panose="020F0502020204030204"/>
              </a:rPr>
              <a:t>(NPP) , which is the ratio of CO2 absorbed</a:t>
            </a:r>
          </a:p>
          <a:p>
            <a:pPr>
              <a:lnSpc>
                <a:spcPct val="90000"/>
              </a:lnSpc>
              <a:spcBef>
                <a:spcPts val="1000"/>
              </a:spcBef>
            </a:pPr>
            <a:endParaRPr lang="en-US">
              <a:cs typeface="Calibri" panose="020F0502020204030204"/>
            </a:endParaRPr>
          </a:p>
          <a:p>
            <a:pPr>
              <a:lnSpc>
                <a:spcPct val="90000"/>
              </a:lnSpc>
              <a:spcBef>
                <a:spcPts val="1000"/>
              </a:spcBef>
            </a:pPr>
            <a:r>
              <a:rPr lang="en-US">
                <a:cs typeface="Calibri" panose="020F0502020204030204"/>
              </a:rPr>
              <a:t>High nutrient plankton have high concentration of chlorophyll</a:t>
            </a:r>
          </a:p>
          <a:p>
            <a:pPr marL="171450" indent="-171450">
              <a:lnSpc>
                <a:spcPct val="90000"/>
              </a:lnSpc>
              <a:spcBef>
                <a:spcPts val="1000"/>
              </a:spcBef>
              <a:buFont typeface="Arial,Sans-Serif"/>
              <a:buChar char="•"/>
            </a:pPr>
            <a:endParaRPr lang="en-US"/>
          </a:p>
          <a:p>
            <a:pPr marL="171450" indent="-171450">
              <a:lnSpc>
                <a:spcPct val="90000"/>
              </a:lnSpc>
              <a:spcBef>
                <a:spcPts val="1000"/>
              </a:spcBef>
              <a:buFont typeface="Arial,Sans-Serif"/>
              <a:buChar char="•"/>
            </a:pPr>
            <a:r>
              <a:rPr lang="en-US"/>
              <a:t>We wanted to see how much this area is contributing climate change by absorbing the carbon </a:t>
            </a:r>
            <a:endParaRPr lang="en-US">
              <a:cs typeface="Calibri" panose="020F0502020204030204"/>
            </a:endParaRPr>
          </a:p>
          <a:p>
            <a:pPr marL="171450" indent="-171450">
              <a:lnSpc>
                <a:spcPct val="90000"/>
              </a:lnSpc>
              <a:spcBef>
                <a:spcPts val="1000"/>
              </a:spcBef>
              <a:buFont typeface="Arial,Sans-Serif"/>
              <a:buChar char="•"/>
            </a:pPr>
            <a:r>
              <a:rPr lang="en-US"/>
              <a:t>Net primary product is tells you how much these plankton contributing to absorbs CO2. How much net carbon they absorbs after releasing their CO2 </a:t>
            </a:r>
            <a:endParaRPr lang="en-US">
              <a:cs typeface="Calibri"/>
            </a:endParaRPr>
          </a:p>
          <a:p>
            <a:pPr>
              <a:lnSpc>
                <a:spcPct val="90000"/>
              </a:lnSpc>
              <a:spcBef>
                <a:spcPts val="1000"/>
              </a:spcBef>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A2BA420-1B68-48A7-AA56-FB9534DCB3C2}" type="slidenum">
              <a:rPr lang="en-GB"/>
              <a:t>6</a:t>
            </a:fld>
            <a:endParaRPr lang="en-GB"/>
          </a:p>
        </p:txBody>
      </p:sp>
    </p:spTree>
    <p:extLst>
      <p:ext uri="{BB962C8B-B14F-4D97-AF65-F5344CB8AC3E}">
        <p14:creationId xmlns:p14="http://schemas.microsoft.com/office/powerpoint/2010/main" val="560076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Salinity and Temperature </a:t>
            </a:r>
            <a:r>
              <a:rPr lang="en-US" err="1"/>
              <a:t>correlaitons</a:t>
            </a:r>
            <a:r>
              <a:rPr lang="en-US"/>
              <a:t>.</a:t>
            </a:r>
          </a:p>
          <a:p>
            <a:endParaRPr lang="en-US"/>
          </a:p>
          <a:p>
            <a:r>
              <a:rPr lang="en-US"/>
              <a:t>Trading 4 years of data for more features – winds, currents</a:t>
            </a:r>
          </a:p>
          <a:p>
            <a:r>
              <a:rPr lang="en-US"/>
              <a:t>Identifying indirect horizontal wind correlation with </a:t>
            </a:r>
            <a:r>
              <a:rPr lang="en-US" err="1"/>
              <a:t>chl</a:t>
            </a:r>
            <a:r>
              <a:rPr lang="en-US"/>
              <a:t>-a via temps. Latitudinal winds could be due to Sahara.</a:t>
            </a:r>
          </a:p>
          <a:p>
            <a:endParaRPr lang="en-US"/>
          </a:p>
        </p:txBody>
      </p:sp>
      <p:sp>
        <p:nvSpPr>
          <p:cNvPr id="4" name="Slide Number Placeholder 3"/>
          <p:cNvSpPr>
            <a:spLocks noGrp="1"/>
          </p:cNvSpPr>
          <p:nvPr>
            <p:ph type="sldNum" sz="quarter" idx="5"/>
          </p:nvPr>
        </p:nvSpPr>
        <p:spPr/>
        <p:txBody>
          <a:bodyPr/>
          <a:lstStyle/>
          <a:p>
            <a:fld id="{AA2BA420-1B68-48A7-AA56-FB9534DCB3C2}" type="slidenum">
              <a:rPr lang="en-GB" smtClean="0"/>
              <a:t>7</a:t>
            </a:fld>
            <a:endParaRPr lang="en-GB"/>
          </a:p>
        </p:txBody>
      </p:sp>
    </p:spTree>
    <p:extLst>
      <p:ext uri="{BB962C8B-B14F-4D97-AF65-F5344CB8AC3E}">
        <p14:creationId xmlns:p14="http://schemas.microsoft.com/office/powerpoint/2010/main" val="1554156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Salinity can affect </a:t>
            </a:r>
            <a:r>
              <a:rPr lang="en-US" err="1"/>
              <a:t>chl</a:t>
            </a:r>
            <a:r>
              <a:rPr lang="en-US"/>
              <a:t>-a and NPP through its influence on water density, nutrient availability, and light penetration in the water column. In general, higher salinity waters tend to be denser than lower salinity waters. As a result, in areas where freshwater mixes with seawater, there can be a stratification of water layers with different salinities. This can impact </a:t>
            </a:r>
            <a:r>
              <a:rPr lang="en-US" err="1"/>
              <a:t>chl</a:t>
            </a:r>
            <a:r>
              <a:rPr lang="en-US"/>
              <a:t>-a and NPP because it affects the mixing of nutrients and light in the water column. In areas where there is a strong halocline, the layer of water with lower salinity can be nutrient-rich but light-limited, while the layer with higher salinity can be light-rich but nutrient-limited. This can impact the growth of phytoplankton, which is a key driver of </a:t>
            </a:r>
            <a:r>
              <a:rPr lang="en-US" err="1"/>
              <a:t>chl</a:t>
            </a:r>
            <a:r>
              <a:rPr lang="en-US"/>
              <a:t>-a and NPP.</a:t>
            </a:r>
          </a:p>
        </p:txBody>
      </p:sp>
      <p:sp>
        <p:nvSpPr>
          <p:cNvPr id="4" name="Slide Number Placeholder 3"/>
          <p:cNvSpPr>
            <a:spLocks noGrp="1"/>
          </p:cNvSpPr>
          <p:nvPr>
            <p:ph type="sldNum" sz="quarter" idx="5"/>
          </p:nvPr>
        </p:nvSpPr>
        <p:spPr/>
        <p:txBody>
          <a:bodyPr/>
          <a:lstStyle/>
          <a:p>
            <a:fld id="{AA2BA420-1B68-48A7-AA56-FB9534DCB3C2}" type="slidenum">
              <a:rPr lang="en-GB" smtClean="0"/>
              <a:t>8</a:t>
            </a:fld>
            <a:endParaRPr lang="en-GB"/>
          </a:p>
        </p:txBody>
      </p:sp>
    </p:spTree>
    <p:extLst>
      <p:ext uri="{BB962C8B-B14F-4D97-AF65-F5344CB8AC3E}">
        <p14:creationId xmlns:p14="http://schemas.microsoft.com/office/powerpoint/2010/main" val="2021668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are many different types of phytoplankton, and they vary in their nutrient requirements, light requirements, and NPP. Some of the major groups of phytoplankton include diatoms, dinoflagellates, coccolithophores, and cyanobacteria.</a:t>
            </a:r>
          </a:p>
          <a:p>
            <a:endParaRPr lang="en-GB"/>
          </a:p>
          <a:p>
            <a:r>
              <a:rPr lang="en-GB"/>
              <a:t>Diatoms are a type of phytoplankton that require high levels of silicate and other nutrients to build their cell walls. They are often found in colder, nutrient-rich waters and can dominate in areas with strong upwelling. They require high levels of both nitrogen and silicate, as well as moderate light levels.</a:t>
            </a:r>
          </a:p>
          <a:p>
            <a:endParaRPr lang="en-GB"/>
          </a:p>
          <a:p>
            <a:r>
              <a:rPr lang="en-GB"/>
              <a:t>Dinoflagellates are another common type of phytoplankton that can be mixotrophic (able to obtain energy from both photosynthesis and consuming other organisms) and are often found in warmer, nutrient-poor waters.</a:t>
            </a:r>
          </a:p>
          <a:p>
            <a:endParaRPr lang="en-GB"/>
          </a:p>
          <a:p>
            <a:r>
              <a:rPr lang="en-GB"/>
              <a:t>Coccolithophores are a type of phytoplankton that build their cell walls out of calcium carbonate plates and are found in both warm and cold waters.</a:t>
            </a:r>
          </a:p>
          <a:p>
            <a:endParaRPr lang="en-GB"/>
          </a:p>
          <a:p>
            <a:r>
              <a:rPr lang="en-GB"/>
              <a:t>Cyanobacteria, also known as blue-green algae, are a group of bacteria that can perform photosynthesis and are often found in freshwater and brackish water environments. These can grow well in low-nutrient, high-light environments</a:t>
            </a:r>
          </a:p>
          <a:p>
            <a:endParaRPr lang="en-US"/>
          </a:p>
        </p:txBody>
      </p:sp>
      <p:sp>
        <p:nvSpPr>
          <p:cNvPr id="4" name="Slide Number Placeholder 3"/>
          <p:cNvSpPr>
            <a:spLocks noGrp="1"/>
          </p:cNvSpPr>
          <p:nvPr>
            <p:ph type="sldNum" sz="quarter" idx="5"/>
          </p:nvPr>
        </p:nvSpPr>
        <p:spPr/>
        <p:txBody>
          <a:bodyPr/>
          <a:lstStyle/>
          <a:p>
            <a:fld id="{AA2BA420-1B68-48A7-AA56-FB9534DCB3C2}" type="slidenum">
              <a:rPr lang="en-GB" smtClean="0"/>
              <a:t>9</a:t>
            </a:fld>
            <a:endParaRPr lang="en-GB"/>
          </a:p>
        </p:txBody>
      </p:sp>
    </p:spTree>
    <p:extLst>
      <p:ext uri="{BB962C8B-B14F-4D97-AF65-F5344CB8AC3E}">
        <p14:creationId xmlns:p14="http://schemas.microsoft.com/office/powerpoint/2010/main" val="379076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BD79-AB19-C4E1-5F62-281E1ADA132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DB20E98-4493-01A3-6F2E-9307DF871E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78C4591-D7FE-9EBD-3FD4-B3742FE314E9}"/>
              </a:ext>
            </a:extLst>
          </p:cNvPr>
          <p:cNvSpPr>
            <a:spLocks noGrp="1"/>
          </p:cNvSpPr>
          <p:nvPr>
            <p:ph type="dt" sz="half" idx="10"/>
          </p:nvPr>
        </p:nvSpPr>
        <p:spPr/>
        <p:txBody>
          <a:bodyPr/>
          <a:lstStyle/>
          <a:p>
            <a:fld id="{BACE8C21-E563-384F-92EA-35D22DB5F652}" type="datetime1">
              <a:rPr lang="en-GB" smtClean="0"/>
              <a:t>06/03/2023</a:t>
            </a:fld>
            <a:endParaRPr lang="en-US"/>
          </a:p>
        </p:txBody>
      </p:sp>
      <p:sp>
        <p:nvSpPr>
          <p:cNvPr id="5" name="Footer Placeholder 4">
            <a:extLst>
              <a:ext uri="{FF2B5EF4-FFF2-40B4-BE49-F238E27FC236}">
                <a16:creationId xmlns:a16="http://schemas.microsoft.com/office/drawing/2014/main" id="{E44EE3CA-0142-4EE1-3A39-9C2BEF46EC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0F3D6-C8AC-3C33-A4DD-EFBD562C27ED}"/>
              </a:ext>
            </a:extLst>
          </p:cNvPr>
          <p:cNvSpPr>
            <a:spLocks noGrp="1"/>
          </p:cNvSpPr>
          <p:nvPr>
            <p:ph type="sldNum" sz="quarter" idx="12"/>
          </p:nvPr>
        </p:nvSpPr>
        <p:spPr/>
        <p:txBody>
          <a:bodyPr/>
          <a:lstStyle/>
          <a:p>
            <a:fld id="{EB954E6B-877C-2742-9BE1-B6E9E740A49A}" type="slidenum">
              <a:rPr lang="en-US" smtClean="0"/>
              <a:t>‹#›</a:t>
            </a:fld>
            <a:endParaRPr lang="en-US"/>
          </a:p>
        </p:txBody>
      </p:sp>
    </p:spTree>
    <p:extLst>
      <p:ext uri="{BB962C8B-B14F-4D97-AF65-F5344CB8AC3E}">
        <p14:creationId xmlns:p14="http://schemas.microsoft.com/office/powerpoint/2010/main" val="636541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E0C4-9EED-90E7-7EBC-D8120064C7E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05BAEBB-78B4-908F-B113-4B24C0ECA4D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4CA0E59-33B0-F0DD-C85E-0DEF67F59537}"/>
              </a:ext>
            </a:extLst>
          </p:cNvPr>
          <p:cNvSpPr>
            <a:spLocks noGrp="1"/>
          </p:cNvSpPr>
          <p:nvPr>
            <p:ph type="dt" sz="half" idx="10"/>
          </p:nvPr>
        </p:nvSpPr>
        <p:spPr/>
        <p:txBody>
          <a:bodyPr/>
          <a:lstStyle/>
          <a:p>
            <a:fld id="{36899BC4-45DA-FE4C-9F89-8A61B4D44F3B}" type="datetime1">
              <a:rPr lang="en-GB" smtClean="0"/>
              <a:t>06/03/2023</a:t>
            </a:fld>
            <a:endParaRPr lang="en-US"/>
          </a:p>
        </p:txBody>
      </p:sp>
      <p:sp>
        <p:nvSpPr>
          <p:cNvPr id="5" name="Footer Placeholder 4">
            <a:extLst>
              <a:ext uri="{FF2B5EF4-FFF2-40B4-BE49-F238E27FC236}">
                <a16:creationId xmlns:a16="http://schemas.microsoft.com/office/drawing/2014/main" id="{1D00DCE3-2662-DE85-0BFF-EE34C3C31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38388-02A7-056A-7144-40256E07DF61}"/>
              </a:ext>
            </a:extLst>
          </p:cNvPr>
          <p:cNvSpPr>
            <a:spLocks noGrp="1"/>
          </p:cNvSpPr>
          <p:nvPr>
            <p:ph type="sldNum" sz="quarter" idx="12"/>
          </p:nvPr>
        </p:nvSpPr>
        <p:spPr/>
        <p:txBody>
          <a:bodyPr/>
          <a:lstStyle/>
          <a:p>
            <a:fld id="{EB954E6B-877C-2742-9BE1-B6E9E740A49A}" type="slidenum">
              <a:rPr lang="en-US" smtClean="0"/>
              <a:t>‹#›</a:t>
            </a:fld>
            <a:endParaRPr lang="en-US"/>
          </a:p>
        </p:txBody>
      </p:sp>
    </p:spTree>
    <p:extLst>
      <p:ext uri="{BB962C8B-B14F-4D97-AF65-F5344CB8AC3E}">
        <p14:creationId xmlns:p14="http://schemas.microsoft.com/office/powerpoint/2010/main" val="988439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BCB44-AEF9-62B0-A7AF-2A39F680353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17EF3F9-1DC8-43A0-4F2E-1DFD94E3464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3053A7-DC2E-2F30-DEFE-3C3DBFDD155A}"/>
              </a:ext>
            </a:extLst>
          </p:cNvPr>
          <p:cNvSpPr>
            <a:spLocks noGrp="1"/>
          </p:cNvSpPr>
          <p:nvPr>
            <p:ph type="dt" sz="half" idx="10"/>
          </p:nvPr>
        </p:nvSpPr>
        <p:spPr/>
        <p:txBody>
          <a:bodyPr/>
          <a:lstStyle/>
          <a:p>
            <a:fld id="{B6DBD661-DCC8-724A-AC74-524E4C275469}" type="datetime1">
              <a:rPr lang="en-GB" smtClean="0"/>
              <a:t>06/03/2023</a:t>
            </a:fld>
            <a:endParaRPr lang="en-US"/>
          </a:p>
        </p:txBody>
      </p:sp>
      <p:sp>
        <p:nvSpPr>
          <p:cNvPr id="5" name="Footer Placeholder 4">
            <a:extLst>
              <a:ext uri="{FF2B5EF4-FFF2-40B4-BE49-F238E27FC236}">
                <a16:creationId xmlns:a16="http://schemas.microsoft.com/office/drawing/2014/main" id="{1F71DB6C-BD51-5216-B7F2-7693C85AA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84086-CB6E-653B-3C2E-FCB3CD6B6F24}"/>
              </a:ext>
            </a:extLst>
          </p:cNvPr>
          <p:cNvSpPr>
            <a:spLocks noGrp="1"/>
          </p:cNvSpPr>
          <p:nvPr>
            <p:ph type="sldNum" sz="quarter" idx="12"/>
          </p:nvPr>
        </p:nvSpPr>
        <p:spPr/>
        <p:txBody>
          <a:bodyPr/>
          <a:lstStyle/>
          <a:p>
            <a:fld id="{EB954E6B-877C-2742-9BE1-B6E9E740A49A}" type="slidenum">
              <a:rPr lang="en-US" smtClean="0"/>
              <a:t>‹#›</a:t>
            </a:fld>
            <a:endParaRPr lang="en-US"/>
          </a:p>
        </p:txBody>
      </p:sp>
    </p:spTree>
    <p:extLst>
      <p:ext uri="{BB962C8B-B14F-4D97-AF65-F5344CB8AC3E}">
        <p14:creationId xmlns:p14="http://schemas.microsoft.com/office/powerpoint/2010/main" val="1763951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FFB0-1C4D-FACB-DBC5-4DEAE14740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7D44090-C78D-FEAD-D3F9-5E0490E48C9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D13D9F-1253-E8BC-01E0-0E69AD9D8DAB}"/>
              </a:ext>
            </a:extLst>
          </p:cNvPr>
          <p:cNvSpPr>
            <a:spLocks noGrp="1"/>
          </p:cNvSpPr>
          <p:nvPr>
            <p:ph type="dt" sz="half" idx="10"/>
          </p:nvPr>
        </p:nvSpPr>
        <p:spPr/>
        <p:txBody>
          <a:bodyPr/>
          <a:lstStyle/>
          <a:p>
            <a:fld id="{0180BD93-D77D-7749-A615-EE0225CEEFDB}" type="datetime1">
              <a:rPr lang="en-GB" smtClean="0"/>
              <a:t>06/03/2023</a:t>
            </a:fld>
            <a:endParaRPr lang="en-US"/>
          </a:p>
        </p:txBody>
      </p:sp>
      <p:sp>
        <p:nvSpPr>
          <p:cNvPr id="5" name="Footer Placeholder 4">
            <a:extLst>
              <a:ext uri="{FF2B5EF4-FFF2-40B4-BE49-F238E27FC236}">
                <a16:creationId xmlns:a16="http://schemas.microsoft.com/office/drawing/2014/main" id="{61FCB8A8-F080-5B99-9A86-A42CDD5C2A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B197D-3579-A38A-1D76-3D95D5C5578A}"/>
              </a:ext>
            </a:extLst>
          </p:cNvPr>
          <p:cNvSpPr>
            <a:spLocks noGrp="1"/>
          </p:cNvSpPr>
          <p:nvPr>
            <p:ph type="sldNum" sz="quarter" idx="12"/>
          </p:nvPr>
        </p:nvSpPr>
        <p:spPr/>
        <p:txBody>
          <a:bodyPr/>
          <a:lstStyle/>
          <a:p>
            <a:fld id="{EB954E6B-877C-2742-9BE1-B6E9E740A49A}" type="slidenum">
              <a:rPr lang="en-US" smtClean="0"/>
              <a:t>‹#›</a:t>
            </a:fld>
            <a:endParaRPr lang="en-US"/>
          </a:p>
        </p:txBody>
      </p:sp>
    </p:spTree>
    <p:extLst>
      <p:ext uri="{BB962C8B-B14F-4D97-AF65-F5344CB8AC3E}">
        <p14:creationId xmlns:p14="http://schemas.microsoft.com/office/powerpoint/2010/main" val="3085217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8630-09B6-9425-2DEE-5CB84BAF9A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013347C-DAEB-1339-20AE-8D01095B3D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A1D72F8-033B-4389-FF1B-5E3F94422C75}"/>
              </a:ext>
            </a:extLst>
          </p:cNvPr>
          <p:cNvSpPr>
            <a:spLocks noGrp="1"/>
          </p:cNvSpPr>
          <p:nvPr>
            <p:ph type="dt" sz="half" idx="10"/>
          </p:nvPr>
        </p:nvSpPr>
        <p:spPr/>
        <p:txBody>
          <a:bodyPr/>
          <a:lstStyle/>
          <a:p>
            <a:fld id="{95FB80D1-EDF6-EE49-80E0-71FF976DF3CC}" type="datetime1">
              <a:rPr lang="en-GB" smtClean="0"/>
              <a:t>06/03/2023</a:t>
            </a:fld>
            <a:endParaRPr lang="en-US"/>
          </a:p>
        </p:txBody>
      </p:sp>
      <p:sp>
        <p:nvSpPr>
          <p:cNvPr id="5" name="Footer Placeholder 4">
            <a:extLst>
              <a:ext uri="{FF2B5EF4-FFF2-40B4-BE49-F238E27FC236}">
                <a16:creationId xmlns:a16="http://schemas.microsoft.com/office/drawing/2014/main" id="{FDB30497-C0EA-727E-4F40-6BDCE2060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D3CBC-FA5F-7041-9185-FB829A6131AD}"/>
              </a:ext>
            </a:extLst>
          </p:cNvPr>
          <p:cNvSpPr>
            <a:spLocks noGrp="1"/>
          </p:cNvSpPr>
          <p:nvPr>
            <p:ph type="sldNum" sz="quarter" idx="12"/>
          </p:nvPr>
        </p:nvSpPr>
        <p:spPr/>
        <p:txBody>
          <a:bodyPr/>
          <a:lstStyle/>
          <a:p>
            <a:fld id="{EB954E6B-877C-2742-9BE1-B6E9E740A49A}" type="slidenum">
              <a:rPr lang="en-US" smtClean="0"/>
              <a:t>‹#›</a:t>
            </a:fld>
            <a:endParaRPr lang="en-US"/>
          </a:p>
        </p:txBody>
      </p:sp>
    </p:spTree>
    <p:extLst>
      <p:ext uri="{BB962C8B-B14F-4D97-AF65-F5344CB8AC3E}">
        <p14:creationId xmlns:p14="http://schemas.microsoft.com/office/powerpoint/2010/main" val="154087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AEBC-EA5E-44A4-D554-92542BE00D8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9F5E8B0-43FC-6D09-343C-04F8F7AEF8F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DE6EED5-B6B4-FC5E-0647-E380D1B04C7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F95793-B64B-C207-8022-D0B02DBDC464}"/>
              </a:ext>
            </a:extLst>
          </p:cNvPr>
          <p:cNvSpPr>
            <a:spLocks noGrp="1"/>
          </p:cNvSpPr>
          <p:nvPr>
            <p:ph type="dt" sz="half" idx="10"/>
          </p:nvPr>
        </p:nvSpPr>
        <p:spPr/>
        <p:txBody>
          <a:bodyPr/>
          <a:lstStyle/>
          <a:p>
            <a:fld id="{EB0BBB8F-C494-3646-9917-BA102C841AEB}" type="datetime1">
              <a:rPr lang="en-GB" smtClean="0"/>
              <a:t>06/03/2023</a:t>
            </a:fld>
            <a:endParaRPr lang="en-US"/>
          </a:p>
        </p:txBody>
      </p:sp>
      <p:sp>
        <p:nvSpPr>
          <p:cNvPr id="6" name="Footer Placeholder 5">
            <a:extLst>
              <a:ext uri="{FF2B5EF4-FFF2-40B4-BE49-F238E27FC236}">
                <a16:creationId xmlns:a16="http://schemas.microsoft.com/office/drawing/2014/main" id="{CE0094F9-3DE7-BAF8-9469-38300E6AC0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D40689-A864-9AAB-DE12-E543131770C7}"/>
              </a:ext>
            </a:extLst>
          </p:cNvPr>
          <p:cNvSpPr>
            <a:spLocks noGrp="1"/>
          </p:cNvSpPr>
          <p:nvPr>
            <p:ph type="sldNum" sz="quarter" idx="12"/>
          </p:nvPr>
        </p:nvSpPr>
        <p:spPr/>
        <p:txBody>
          <a:bodyPr/>
          <a:lstStyle/>
          <a:p>
            <a:fld id="{EB954E6B-877C-2742-9BE1-B6E9E740A49A}" type="slidenum">
              <a:rPr lang="en-US" smtClean="0"/>
              <a:t>‹#›</a:t>
            </a:fld>
            <a:endParaRPr lang="en-US"/>
          </a:p>
        </p:txBody>
      </p:sp>
    </p:spTree>
    <p:extLst>
      <p:ext uri="{BB962C8B-B14F-4D97-AF65-F5344CB8AC3E}">
        <p14:creationId xmlns:p14="http://schemas.microsoft.com/office/powerpoint/2010/main" val="733274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8238-ABA0-B85F-DA79-CA47A6BC86E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D17177F-39C9-9517-287B-EE7154E92E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91ED099-4DF2-90CD-B6ED-6D217B4BF4D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FFF7C3F-6C65-65C9-F8FE-77BAD04F7E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8063BF5-7F37-93F1-753A-62979A93ADA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CE975F-3D2C-51A5-588B-D9E98D0AA849}"/>
              </a:ext>
            </a:extLst>
          </p:cNvPr>
          <p:cNvSpPr>
            <a:spLocks noGrp="1"/>
          </p:cNvSpPr>
          <p:nvPr>
            <p:ph type="dt" sz="half" idx="10"/>
          </p:nvPr>
        </p:nvSpPr>
        <p:spPr/>
        <p:txBody>
          <a:bodyPr/>
          <a:lstStyle/>
          <a:p>
            <a:fld id="{FEA3BBEA-D0C4-0647-848C-2D94196AB09D}" type="datetime1">
              <a:rPr lang="en-GB" smtClean="0"/>
              <a:t>06/03/2023</a:t>
            </a:fld>
            <a:endParaRPr lang="en-US"/>
          </a:p>
        </p:txBody>
      </p:sp>
      <p:sp>
        <p:nvSpPr>
          <p:cNvPr id="8" name="Footer Placeholder 7">
            <a:extLst>
              <a:ext uri="{FF2B5EF4-FFF2-40B4-BE49-F238E27FC236}">
                <a16:creationId xmlns:a16="http://schemas.microsoft.com/office/drawing/2014/main" id="{128EB268-07A7-0CA5-CC82-E8EE168110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55F109-00B1-1DFE-214E-BD326F829E19}"/>
              </a:ext>
            </a:extLst>
          </p:cNvPr>
          <p:cNvSpPr>
            <a:spLocks noGrp="1"/>
          </p:cNvSpPr>
          <p:nvPr>
            <p:ph type="sldNum" sz="quarter" idx="12"/>
          </p:nvPr>
        </p:nvSpPr>
        <p:spPr/>
        <p:txBody>
          <a:bodyPr/>
          <a:lstStyle/>
          <a:p>
            <a:fld id="{EB954E6B-877C-2742-9BE1-B6E9E740A49A}" type="slidenum">
              <a:rPr lang="en-US" smtClean="0"/>
              <a:t>‹#›</a:t>
            </a:fld>
            <a:endParaRPr lang="en-US"/>
          </a:p>
        </p:txBody>
      </p:sp>
    </p:spTree>
    <p:extLst>
      <p:ext uri="{BB962C8B-B14F-4D97-AF65-F5344CB8AC3E}">
        <p14:creationId xmlns:p14="http://schemas.microsoft.com/office/powerpoint/2010/main" val="98749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EA7A8-D6F6-8B4B-9E87-0F976285B0A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30493E5-5E42-4394-58EA-5FADA77CE081}"/>
              </a:ext>
            </a:extLst>
          </p:cNvPr>
          <p:cNvSpPr>
            <a:spLocks noGrp="1"/>
          </p:cNvSpPr>
          <p:nvPr>
            <p:ph type="dt" sz="half" idx="10"/>
          </p:nvPr>
        </p:nvSpPr>
        <p:spPr/>
        <p:txBody>
          <a:bodyPr/>
          <a:lstStyle/>
          <a:p>
            <a:fld id="{565BBD0A-18B8-8D42-95DB-894DF43F1708}" type="datetime1">
              <a:rPr lang="en-GB" smtClean="0"/>
              <a:t>06/03/2023</a:t>
            </a:fld>
            <a:endParaRPr lang="en-US"/>
          </a:p>
        </p:txBody>
      </p:sp>
      <p:sp>
        <p:nvSpPr>
          <p:cNvPr id="4" name="Footer Placeholder 3">
            <a:extLst>
              <a:ext uri="{FF2B5EF4-FFF2-40B4-BE49-F238E27FC236}">
                <a16:creationId xmlns:a16="http://schemas.microsoft.com/office/drawing/2014/main" id="{B9EA309D-472E-CCDB-B772-979109368C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3A15C4-7DB0-C513-3682-799184EB0461}"/>
              </a:ext>
            </a:extLst>
          </p:cNvPr>
          <p:cNvSpPr>
            <a:spLocks noGrp="1"/>
          </p:cNvSpPr>
          <p:nvPr>
            <p:ph type="sldNum" sz="quarter" idx="12"/>
          </p:nvPr>
        </p:nvSpPr>
        <p:spPr/>
        <p:txBody>
          <a:bodyPr/>
          <a:lstStyle/>
          <a:p>
            <a:fld id="{EB954E6B-877C-2742-9BE1-B6E9E740A49A}" type="slidenum">
              <a:rPr lang="en-US" smtClean="0"/>
              <a:t>‹#›</a:t>
            </a:fld>
            <a:endParaRPr lang="en-US"/>
          </a:p>
        </p:txBody>
      </p:sp>
    </p:spTree>
    <p:extLst>
      <p:ext uri="{BB962C8B-B14F-4D97-AF65-F5344CB8AC3E}">
        <p14:creationId xmlns:p14="http://schemas.microsoft.com/office/powerpoint/2010/main" val="3892193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67FCD-8184-A1AC-F8C7-BDA0AA50C958}"/>
              </a:ext>
            </a:extLst>
          </p:cNvPr>
          <p:cNvSpPr>
            <a:spLocks noGrp="1"/>
          </p:cNvSpPr>
          <p:nvPr>
            <p:ph type="dt" sz="half" idx="10"/>
          </p:nvPr>
        </p:nvSpPr>
        <p:spPr/>
        <p:txBody>
          <a:bodyPr/>
          <a:lstStyle/>
          <a:p>
            <a:fld id="{99F49B1F-01F5-2840-855C-7ECEE803C800}" type="datetime1">
              <a:rPr lang="en-GB" smtClean="0"/>
              <a:t>06/03/2023</a:t>
            </a:fld>
            <a:endParaRPr lang="en-US"/>
          </a:p>
        </p:txBody>
      </p:sp>
      <p:sp>
        <p:nvSpPr>
          <p:cNvPr id="3" name="Footer Placeholder 2">
            <a:extLst>
              <a:ext uri="{FF2B5EF4-FFF2-40B4-BE49-F238E27FC236}">
                <a16:creationId xmlns:a16="http://schemas.microsoft.com/office/drawing/2014/main" id="{2358A181-7C85-D1BC-A78C-8A929289C4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BC32E0-F5C3-BC44-3295-3FD4D24B14A2}"/>
              </a:ext>
            </a:extLst>
          </p:cNvPr>
          <p:cNvSpPr>
            <a:spLocks noGrp="1"/>
          </p:cNvSpPr>
          <p:nvPr>
            <p:ph type="sldNum" sz="quarter" idx="12"/>
          </p:nvPr>
        </p:nvSpPr>
        <p:spPr/>
        <p:txBody>
          <a:bodyPr/>
          <a:lstStyle/>
          <a:p>
            <a:fld id="{EB954E6B-877C-2742-9BE1-B6E9E740A49A}" type="slidenum">
              <a:rPr lang="en-US" smtClean="0"/>
              <a:t>‹#›</a:t>
            </a:fld>
            <a:endParaRPr lang="en-US"/>
          </a:p>
        </p:txBody>
      </p:sp>
    </p:spTree>
    <p:extLst>
      <p:ext uri="{BB962C8B-B14F-4D97-AF65-F5344CB8AC3E}">
        <p14:creationId xmlns:p14="http://schemas.microsoft.com/office/powerpoint/2010/main" val="3708522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8E6-E5BE-EDAB-CC77-DFD8FF4C471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BCD4112-776A-C63E-2E4B-544D9DDA7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4B636C-91A6-FA43-4AB8-AD2BC596B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E6A0CB-706E-999C-5D6B-A1358972BF98}"/>
              </a:ext>
            </a:extLst>
          </p:cNvPr>
          <p:cNvSpPr>
            <a:spLocks noGrp="1"/>
          </p:cNvSpPr>
          <p:nvPr>
            <p:ph type="dt" sz="half" idx="10"/>
          </p:nvPr>
        </p:nvSpPr>
        <p:spPr/>
        <p:txBody>
          <a:bodyPr/>
          <a:lstStyle/>
          <a:p>
            <a:fld id="{1443B6AC-7A0B-884B-BF5C-743A8EAB722C}" type="datetime1">
              <a:rPr lang="en-GB" smtClean="0"/>
              <a:t>06/03/2023</a:t>
            </a:fld>
            <a:endParaRPr lang="en-US"/>
          </a:p>
        </p:txBody>
      </p:sp>
      <p:sp>
        <p:nvSpPr>
          <p:cNvPr id="6" name="Footer Placeholder 5">
            <a:extLst>
              <a:ext uri="{FF2B5EF4-FFF2-40B4-BE49-F238E27FC236}">
                <a16:creationId xmlns:a16="http://schemas.microsoft.com/office/drawing/2014/main" id="{17D1C86F-BD79-CDB3-B28F-690F312AEF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BD9708-1F08-31F3-A32C-945BFBD0CB6C}"/>
              </a:ext>
            </a:extLst>
          </p:cNvPr>
          <p:cNvSpPr>
            <a:spLocks noGrp="1"/>
          </p:cNvSpPr>
          <p:nvPr>
            <p:ph type="sldNum" sz="quarter" idx="12"/>
          </p:nvPr>
        </p:nvSpPr>
        <p:spPr/>
        <p:txBody>
          <a:bodyPr/>
          <a:lstStyle/>
          <a:p>
            <a:fld id="{EB954E6B-877C-2742-9BE1-B6E9E740A49A}" type="slidenum">
              <a:rPr lang="en-US" smtClean="0"/>
              <a:t>‹#›</a:t>
            </a:fld>
            <a:endParaRPr lang="en-US"/>
          </a:p>
        </p:txBody>
      </p:sp>
    </p:spTree>
    <p:extLst>
      <p:ext uri="{BB962C8B-B14F-4D97-AF65-F5344CB8AC3E}">
        <p14:creationId xmlns:p14="http://schemas.microsoft.com/office/powerpoint/2010/main" val="2374496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0B8E-4645-5DBB-3901-991C4533A0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2820D59-3173-A95C-7F01-C4CD2755C2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9EA1E1-D6D7-C139-63C2-4F05B76D91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A1F1F29-25E6-2FE0-E7DF-41694C9FBFF2}"/>
              </a:ext>
            </a:extLst>
          </p:cNvPr>
          <p:cNvSpPr>
            <a:spLocks noGrp="1"/>
          </p:cNvSpPr>
          <p:nvPr>
            <p:ph type="dt" sz="half" idx="10"/>
          </p:nvPr>
        </p:nvSpPr>
        <p:spPr/>
        <p:txBody>
          <a:bodyPr/>
          <a:lstStyle/>
          <a:p>
            <a:fld id="{8F5BA7D2-7982-AD41-92D0-1E2E13AC9D44}" type="datetime1">
              <a:rPr lang="en-GB" smtClean="0"/>
              <a:t>06/03/2023</a:t>
            </a:fld>
            <a:endParaRPr lang="en-US"/>
          </a:p>
        </p:txBody>
      </p:sp>
      <p:sp>
        <p:nvSpPr>
          <p:cNvPr id="6" name="Footer Placeholder 5">
            <a:extLst>
              <a:ext uri="{FF2B5EF4-FFF2-40B4-BE49-F238E27FC236}">
                <a16:creationId xmlns:a16="http://schemas.microsoft.com/office/drawing/2014/main" id="{C6038597-DFAA-0AC0-64D4-05B7506D68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4876C4-A7B7-1EF4-523E-BAEA9D90687E}"/>
              </a:ext>
            </a:extLst>
          </p:cNvPr>
          <p:cNvSpPr>
            <a:spLocks noGrp="1"/>
          </p:cNvSpPr>
          <p:nvPr>
            <p:ph type="sldNum" sz="quarter" idx="12"/>
          </p:nvPr>
        </p:nvSpPr>
        <p:spPr/>
        <p:txBody>
          <a:bodyPr/>
          <a:lstStyle/>
          <a:p>
            <a:fld id="{EB954E6B-877C-2742-9BE1-B6E9E740A49A}" type="slidenum">
              <a:rPr lang="en-US" smtClean="0"/>
              <a:t>‹#›</a:t>
            </a:fld>
            <a:endParaRPr lang="en-US"/>
          </a:p>
        </p:txBody>
      </p:sp>
    </p:spTree>
    <p:extLst>
      <p:ext uri="{BB962C8B-B14F-4D97-AF65-F5344CB8AC3E}">
        <p14:creationId xmlns:p14="http://schemas.microsoft.com/office/powerpoint/2010/main" val="1275172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DA560-6D7F-B24B-7194-1191741DE6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DB0A19-57CA-97AD-8C0A-ECAA6CAAB6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13E748-5BA4-57BF-15D9-A3889C0720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989F7C-413C-7D46-9E90-3CB8EBA36FCD}" type="datetime1">
              <a:rPr lang="en-GB" smtClean="0"/>
              <a:t>06/03/2023</a:t>
            </a:fld>
            <a:endParaRPr lang="en-US"/>
          </a:p>
        </p:txBody>
      </p:sp>
      <p:sp>
        <p:nvSpPr>
          <p:cNvPr id="5" name="Footer Placeholder 4">
            <a:extLst>
              <a:ext uri="{FF2B5EF4-FFF2-40B4-BE49-F238E27FC236}">
                <a16:creationId xmlns:a16="http://schemas.microsoft.com/office/drawing/2014/main" id="{F3A4836F-CC14-FF70-EC91-D27EA48B33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3E01C1-AC69-8C62-E301-9AED784254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954E6B-877C-2742-9BE1-B6E9E740A49A}" type="slidenum">
              <a:rPr lang="en-US" smtClean="0"/>
              <a:t>‹#›</a:t>
            </a:fld>
            <a:endParaRPr lang="en-US"/>
          </a:p>
        </p:txBody>
      </p:sp>
    </p:spTree>
    <p:extLst>
      <p:ext uri="{BB962C8B-B14F-4D97-AF65-F5344CB8AC3E}">
        <p14:creationId xmlns:p14="http://schemas.microsoft.com/office/powerpoint/2010/main" val="2541768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atellite image of the earth&#10;&#10;Description automatically generated with medium confidence">
            <a:extLst>
              <a:ext uri="{FF2B5EF4-FFF2-40B4-BE49-F238E27FC236}">
                <a16:creationId xmlns:a16="http://schemas.microsoft.com/office/drawing/2014/main" id="{4EF9DEF5-8D59-9761-53AB-3D76A460A9B0}"/>
              </a:ext>
            </a:extLst>
          </p:cNvPr>
          <p:cNvPicPr>
            <a:picLocks noChangeAspect="1"/>
          </p:cNvPicPr>
          <p:nvPr/>
        </p:nvPicPr>
        <p:blipFill rotWithShape="1">
          <a:blip r:embed="rId3"/>
          <a:srcRect r="2666"/>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a:extLst>
              <a:ext uri="{FF2B5EF4-FFF2-40B4-BE49-F238E27FC236}">
                <a16:creationId xmlns:a16="http://schemas.microsoft.com/office/drawing/2014/main" id="{D3A9958C-B2C3-2953-6F16-CBED03669DEE}"/>
              </a:ext>
            </a:extLst>
          </p:cNvPr>
          <p:cNvSpPr>
            <a:spLocks noGrp="1"/>
          </p:cNvSpPr>
          <p:nvPr>
            <p:ph type="ctrTitle"/>
          </p:nvPr>
        </p:nvSpPr>
        <p:spPr>
          <a:xfrm>
            <a:off x="-1" y="4955772"/>
            <a:ext cx="6931319" cy="1583140"/>
          </a:xfrm>
        </p:spPr>
        <p:txBody>
          <a:bodyPr anchor="b">
            <a:normAutofit fontScale="90000"/>
          </a:bodyPr>
          <a:lstStyle/>
          <a:p>
            <a:pPr algn="l"/>
            <a:br>
              <a:rPr lang="en-US" sz="3600">
                <a:solidFill>
                  <a:schemeClr val="tx1">
                    <a:lumMod val="85000"/>
                    <a:lumOff val="15000"/>
                  </a:schemeClr>
                </a:solidFill>
              </a:rPr>
            </a:br>
            <a:r>
              <a:rPr lang="en-US" sz="3600">
                <a:solidFill>
                  <a:schemeClr val="tx1">
                    <a:lumMod val="85000"/>
                    <a:lumOff val="15000"/>
                  </a:schemeClr>
                </a:solidFill>
              </a:rPr>
              <a:t>Phytoplankton health in </a:t>
            </a:r>
            <a:r>
              <a:rPr lang="en-US" sz="3600"/>
              <a:t>Mauritania coast</a:t>
            </a:r>
            <a:br>
              <a:rPr lang="en-US" sz="3600"/>
            </a:br>
            <a:endParaRPr lang="en-US" sz="3600">
              <a:solidFill>
                <a:schemeClr val="tx1">
                  <a:lumMod val="85000"/>
                  <a:lumOff val="15000"/>
                </a:schemeClr>
              </a:solidFill>
            </a:endParaRPr>
          </a:p>
        </p:txBody>
      </p:sp>
      <p:sp>
        <p:nvSpPr>
          <p:cNvPr id="3" name="Subtitle 2">
            <a:extLst>
              <a:ext uri="{FF2B5EF4-FFF2-40B4-BE49-F238E27FC236}">
                <a16:creationId xmlns:a16="http://schemas.microsoft.com/office/drawing/2014/main" id="{B44F5B50-BB84-F14C-48BB-091CED0542B2}"/>
              </a:ext>
            </a:extLst>
          </p:cNvPr>
          <p:cNvSpPr>
            <a:spLocks noGrp="1"/>
          </p:cNvSpPr>
          <p:nvPr>
            <p:ph type="subTitle" idx="1"/>
          </p:nvPr>
        </p:nvSpPr>
        <p:spPr>
          <a:xfrm>
            <a:off x="0" y="6181487"/>
            <a:ext cx="6931319" cy="349725"/>
          </a:xfrm>
        </p:spPr>
        <p:txBody>
          <a:bodyPr anchor="t">
            <a:noAutofit/>
          </a:bodyPr>
          <a:lstStyle/>
          <a:p>
            <a:pPr algn="l"/>
            <a:r>
              <a:rPr lang="en-US" sz="2000">
                <a:solidFill>
                  <a:schemeClr val="tx1">
                    <a:lumMod val="85000"/>
                    <a:lumOff val="15000"/>
                  </a:schemeClr>
                </a:solidFill>
              </a:rPr>
              <a:t>Planktonic Pirates Team</a:t>
            </a:r>
          </a:p>
        </p:txBody>
      </p:sp>
      <p:sp>
        <p:nvSpPr>
          <p:cNvPr id="8" name="Slide Number Placeholder 7">
            <a:extLst>
              <a:ext uri="{FF2B5EF4-FFF2-40B4-BE49-F238E27FC236}">
                <a16:creationId xmlns:a16="http://schemas.microsoft.com/office/drawing/2014/main" id="{056B546D-4853-987B-03B4-1BB098BFB702}"/>
              </a:ext>
            </a:extLst>
          </p:cNvPr>
          <p:cNvSpPr>
            <a:spLocks noGrp="1"/>
          </p:cNvSpPr>
          <p:nvPr>
            <p:ph type="sldNum" sz="quarter" idx="12"/>
          </p:nvPr>
        </p:nvSpPr>
        <p:spPr/>
        <p:txBody>
          <a:bodyPr/>
          <a:lstStyle/>
          <a:p>
            <a:fld id="{EB954E6B-877C-2742-9BE1-B6E9E740A49A}" type="slidenum">
              <a:rPr lang="en-US" smtClean="0">
                <a:solidFill>
                  <a:schemeClr val="tx1"/>
                </a:solidFill>
              </a:rPr>
              <a:t>1</a:t>
            </a:fld>
            <a:endParaRPr lang="en-US">
              <a:solidFill>
                <a:schemeClr val="tx1"/>
              </a:solidFill>
            </a:endParaRPr>
          </a:p>
        </p:txBody>
      </p:sp>
    </p:spTree>
    <p:extLst>
      <p:ext uri="{BB962C8B-B14F-4D97-AF65-F5344CB8AC3E}">
        <p14:creationId xmlns:p14="http://schemas.microsoft.com/office/powerpoint/2010/main" val="143778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34">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36">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4" name="Group 38">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40" name="Freeform: Shape 39">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FFF037D-874B-57D6-9EEF-A1916F2A2567}"/>
              </a:ext>
            </a:extLst>
          </p:cNvPr>
          <p:cNvSpPr>
            <a:spLocks noGrp="1"/>
          </p:cNvSpPr>
          <p:nvPr>
            <p:ph type="title"/>
          </p:nvPr>
        </p:nvSpPr>
        <p:spPr>
          <a:xfrm>
            <a:off x="804672" y="2053641"/>
            <a:ext cx="3669161" cy="2760098"/>
          </a:xfrm>
        </p:spPr>
        <p:txBody>
          <a:bodyPr vert="horz" lIns="91440" tIns="45720" rIns="91440" bIns="45720" rtlCol="0" anchor="ctr">
            <a:normAutofit/>
          </a:bodyPr>
          <a:lstStyle/>
          <a:p>
            <a:r>
              <a:rPr lang="en-US" sz="4000" kern="1200">
                <a:solidFill>
                  <a:schemeClr val="tx2"/>
                </a:solidFill>
                <a:latin typeface="+mj-lt"/>
                <a:ea typeface="+mj-ea"/>
                <a:cs typeface="+mj-cs"/>
              </a:rPr>
              <a:t>Conclusion</a:t>
            </a:r>
          </a:p>
        </p:txBody>
      </p:sp>
      <p:sp>
        <p:nvSpPr>
          <p:cNvPr id="5" name="TextBox 4">
            <a:extLst>
              <a:ext uri="{FF2B5EF4-FFF2-40B4-BE49-F238E27FC236}">
                <a16:creationId xmlns:a16="http://schemas.microsoft.com/office/drawing/2014/main" id="{C213C82A-E4F6-A0AD-70CA-B3CCFFDE891A}"/>
              </a:ext>
            </a:extLst>
          </p:cNvPr>
          <p:cNvSpPr txBox="1"/>
          <p:nvPr/>
        </p:nvSpPr>
        <p:spPr>
          <a:xfrm>
            <a:off x="5957558" y="-1"/>
            <a:ext cx="6234137" cy="6721475"/>
          </a:xfrm>
          <a:prstGeom prst="rect">
            <a:avLst/>
          </a:prstGeom>
          <a:noFill/>
          <a:ln>
            <a:noFill/>
          </a:ln>
        </p:spPr>
        <p:txBody>
          <a:bodyPr vert="horz" lIns="91440" tIns="45720" rIns="91440" bIns="45720" rtlCol="0" anchor="ctr">
            <a:normAutofit/>
          </a:bodyPr>
          <a:lstStyle/>
          <a:p>
            <a:pPr marL="285750" indent="-285750">
              <a:lnSpc>
                <a:spcPct val="90000"/>
              </a:lnSpc>
              <a:spcAft>
                <a:spcPts val="600"/>
              </a:spcAft>
              <a:buFont typeface="Wingdings" pitchFamily="2" charset="2"/>
              <a:buChar char="v"/>
            </a:pPr>
            <a:r>
              <a:rPr lang="en-US">
                <a:solidFill>
                  <a:schemeClr val="tx2"/>
                </a:solidFill>
              </a:rPr>
              <a:t>Challenges in diagnosing the plankton health in Mauritania coast</a:t>
            </a:r>
          </a:p>
          <a:p>
            <a:pPr marL="285750" indent="-285750">
              <a:lnSpc>
                <a:spcPct val="90000"/>
              </a:lnSpc>
              <a:spcAft>
                <a:spcPts val="600"/>
              </a:spcAft>
              <a:buFont typeface="Wingdings" pitchFamily="2" charset="2"/>
              <a:buChar char="§"/>
            </a:pPr>
            <a:r>
              <a:rPr lang="en-US">
                <a:solidFill>
                  <a:schemeClr val="tx2"/>
                </a:solidFill>
              </a:rPr>
              <a:t>Reason - Negative correlation between NPP and Chlorophyll</a:t>
            </a:r>
            <a:endParaRPr lang="en-US">
              <a:solidFill>
                <a:schemeClr val="tx2"/>
              </a:solidFill>
              <a:cs typeface="Calibri"/>
            </a:endParaRPr>
          </a:p>
          <a:p>
            <a:pPr>
              <a:lnSpc>
                <a:spcPct val="90000"/>
              </a:lnSpc>
              <a:spcAft>
                <a:spcPts val="600"/>
              </a:spcAft>
            </a:pPr>
            <a:endParaRPr lang="en-US">
              <a:solidFill>
                <a:schemeClr val="tx2"/>
              </a:solidFill>
              <a:cs typeface="Calibri"/>
            </a:endParaRPr>
          </a:p>
          <a:p>
            <a:pPr marL="285750" indent="-285750">
              <a:lnSpc>
                <a:spcPct val="90000"/>
              </a:lnSpc>
              <a:spcAft>
                <a:spcPts val="600"/>
              </a:spcAft>
              <a:buFont typeface="Wingdings" pitchFamily="2" charset="2"/>
              <a:buChar char="v"/>
            </a:pPr>
            <a:r>
              <a:rPr lang="en-US">
                <a:solidFill>
                  <a:schemeClr val="tx2"/>
                </a:solidFill>
              </a:rPr>
              <a:t>Significant findings</a:t>
            </a:r>
            <a:endParaRPr lang="en-US">
              <a:solidFill>
                <a:schemeClr val="tx2"/>
              </a:solidFill>
              <a:cs typeface="Calibri"/>
            </a:endParaRPr>
          </a:p>
          <a:p>
            <a:pPr marL="57150" indent="-285750">
              <a:lnSpc>
                <a:spcPct val="90000"/>
              </a:lnSpc>
              <a:spcAft>
                <a:spcPts val="600"/>
              </a:spcAft>
              <a:buFont typeface="Wingdings" pitchFamily="2" charset="2"/>
              <a:buChar char="§"/>
            </a:pPr>
            <a:r>
              <a:rPr lang="en-US">
                <a:solidFill>
                  <a:schemeClr val="tx2"/>
                </a:solidFill>
              </a:rPr>
              <a:t>Chlorophyll alpha signal          </a:t>
            </a:r>
            <a:endParaRPr lang="en-US">
              <a:solidFill>
                <a:schemeClr val="tx2"/>
              </a:solidFill>
              <a:cs typeface="Calibri"/>
            </a:endParaRPr>
          </a:p>
          <a:p>
            <a:pPr marL="514350" lvl="1" indent="-285750">
              <a:lnSpc>
                <a:spcPct val="90000"/>
              </a:lnSpc>
              <a:spcAft>
                <a:spcPts val="600"/>
              </a:spcAft>
              <a:buFont typeface="Arial" panose="020B0604020202020204" pitchFamily="34" charset="0"/>
              <a:buChar char="•"/>
            </a:pPr>
            <a:r>
              <a:rPr lang="en-US">
                <a:solidFill>
                  <a:schemeClr val="tx2"/>
                </a:solidFill>
                <a:ea typeface="+mn-lt"/>
                <a:cs typeface="+mn-lt"/>
              </a:rPr>
              <a:t>peaks in August and lows in January.</a:t>
            </a:r>
            <a:endParaRPr lang="en-US">
              <a:solidFill>
                <a:schemeClr val="tx2"/>
              </a:solidFill>
            </a:endParaRPr>
          </a:p>
          <a:p>
            <a:pPr marL="514350" lvl="1" indent="-285750">
              <a:lnSpc>
                <a:spcPct val="90000"/>
              </a:lnSpc>
              <a:spcAft>
                <a:spcPts val="600"/>
              </a:spcAft>
              <a:buFont typeface="Arial" panose="020B0604020202020204" pitchFamily="34" charset="0"/>
              <a:buChar char="•"/>
            </a:pPr>
            <a:r>
              <a:rPr lang="en-US">
                <a:solidFill>
                  <a:schemeClr val="tx2"/>
                </a:solidFill>
                <a:ea typeface="+mn-lt"/>
                <a:cs typeface="+mn-lt"/>
              </a:rPr>
              <a:t>20-year cycle - plausible cyclic Atlantic variation</a:t>
            </a:r>
          </a:p>
          <a:p>
            <a:pPr marL="57150" indent="-285750">
              <a:lnSpc>
                <a:spcPct val="90000"/>
              </a:lnSpc>
              <a:spcAft>
                <a:spcPts val="600"/>
              </a:spcAft>
              <a:buFont typeface="Wingdings" pitchFamily="2" charset="2"/>
              <a:buChar char="§"/>
            </a:pPr>
            <a:r>
              <a:rPr lang="en-US">
                <a:solidFill>
                  <a:schemeClr val="tx2"/>
                </a:solidFill>
              </a:rPr>
              <a:t> Salinity and temperature analysis</a:t>
            </a:r>
            <a:endParaRPr lang="en-US">
              <a:solidFill>
                <a:schemeClr val="tx2"/>
              </a:solidFill>
              <a:cs typeface="Calibri"/>
            </a:endParaRPr>
          </a:p>
          <a:p>
            <a:pPr marL="514350" lvl="1" indent="-285750">
              <a:lnSpc>
                <a:spcPct val="90000"/>
              </a:lnSpc>
              <a:spcAft>
                <a:spcPts val="600"/>
              </a:spcAft>
              <a:buFont typeface="Arial" panose="020B0604020202020204" pitchFamily="34" charset="0"/>
              <a:buChar char="•"/>
            </a:pPr>
            <a:r>
              <a:rPr lang="en-US">
                <a:solidFill>
                  <a:schemeClr val="tx2"/>
                </a:solidFill>
              </a:rPr>
              <a:t>Indirect horizontal wind correlation with </a:t>
            </a:r>
            <a:r>
              <a:rPr lang="en-US" err="1">
                <a:solidFill>
                  <a:schemeClr val="tx2"/>
                </a:solidFill>
              </a:rPr>
              <a:t>chl</a:t>
            </a:r>
            <a:r>
              <a:rPr lang="en-US">
                <a:solidFill>
                  <a:schemeClr val="tx2"/>
                </a:solidFill>
              </a:rPr>
              <a:t>-a via temperatures</a:t>
            </a:r>
            <a:endParaRPr lang="en-US">
              <a:solidFill>
                <a:schemeClr val="tx2"/>
              </a:solidFill>
              <a:cs typeface="Calibri"/>
            </a:endParaRPr>
          </a:p>
          <a:p>
            <a:pPr marL="57150" indent="-285750">
              <a:lnSpc>
                <a:spcPct val="90000"/>
              </a:lnSpc>
              <a:spcAft>
                <a:spcPts val="600"/>
              </a:spcAft>
              <a:buFont typeface="Wingdings" pitchFamily="2" charset="2"/>
              <a:buChar char="§"/>
            </a:pPr>
            <a:endParaRPr lang="en-US">
              <a:solidFill>
                <a:schemeClr val="tx2"/>
              </a:solidFill>
            </a:endParaRPr>
          </a:p>
          <a:p>
            <a:pPr marL="57150" indent="-285750">
              <a:lnSpc>
                <a:spcPct val="90000"/>
              </a:lnSpc>
              <a:spcAft>
                <a:spcPts val="600"/>
              </a:spcAft>
              <a:buFont typeface="Wingdings" pitchFamily="2" charset="2"/>
              <a:buChar char="v"/>
            </a:pPr>
            <a:r>
              <a:rPr lang="en-US">
                <a:solidFill>
                  <a:schemeClr val="tx2"/>
                </a:solidFill>
              </a:rPr>
              <a:t>Recommendation</a:t>
            </a:r>
            <a:endParaRPr lang="en-US">
              <a:solidFill>
                <a:schemeClr val="tx2"/>
              </a:solidFill>
              <a:cs typeface="Calibri"/>
            </a:endParaRPr>
          </a:p>
          <a:p>
            <a:pPr lvl="1" indent="-228600">
              <a:lnSpc>
                <a:spcPct val="90000"/>
              </a:lnSpc>
              <a:spcAft>
                <a:spcPts val="600"/>
              </a:spcAft>
              <a:buFont typeface="Arial" panose="020B0604020202020204" pitchFamily="34" charset="0"/>
              <a:buChar char="•"/>
            </a:pPr>
            <a:r>
              <a:rPr lang="en-US">
                <a:solidFill>
                  <a:schemeClr val="tx2"/>
                </a:solidFill>
              </a:rPr>
              <a:t>Further studies on the diversity of phytoplankton species.</a:t>
            </a:r>
            <a:endParaRPr lang="en-US">
              <a:solidFill>
                <a:schemeClr val="tx2"/>
              </a:solidFill>
              <a:cs typeface="Calibri"/>
            </a:endParaRPr>
          </a:p>
          <a:p>
            <a:pPr marL="342900" indent="-228600">
              <a:lnSpc>
                <a:spcPct val="90000"/>
              </a:lnSpc>
              <a:spcAft>
                <a:spcPts val="600"/>
              </a:spcAft>
              <a:buFont typeface="Arial" panose="020B0604020202020204" pitchFamily="34" charset="0"/>
              <a:buChar char="•"/>
            </a:pPr>
            <a:endParaRPr lang="en-US">
              <a:solidFill>
                <a:schemeClr val="tx2"/>
              </a:solidFill>
            </a:endParaRPr>
          </a:p>
          <a:p>
            <a:pPr indent="-228600">
              <a:lnSpc>
                <a:spcPct val="90000"/>
              </a:lnSpc>
              <a:spcAft>
                <a:spcPts val="600"/>
              </a:spcAft>
              <a:buFont typeface="Arial" panose="020B0604020202020204" pitchFamily="34" charset="0"/>
              <a:buChar char="•"/>
            </a:pPr>
            <a:endParaRPr lang="en-US">
              <a:solidFill>
                <a:schemeClr val="tx2"/>
              </a:solidFill>
            </a:endParaRPr>
          </a:p>
        </p:txBody>
      </p:sp>
      <p:sp>
        <p:nvSpPr>
          <p:cNvPr id="4" name="Slide Number Placeholder 3">
            <a:extLst>
              <a:ext uri="{FF2B5EF4-FFF2-40B4-BE49-F238E27FC236}">
                <a16:creationId xmlns:a16="http://schemas.microsoft.com/office/drawing/2014/main" id="{340B6AC1-1632-E5BF-4399-58F15D55127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B954E6B-877C-2742-9BE1-B6E9E740A49A}" type="slidenum">
              <a:rPr lang="en-US"/>
              <a:pPr>
                <a:spcAft>
                  <a:spcPts val="600"/>
                </a:spcAft>
              </a:pPr>
              <a:t>10</a:t>
            </a:fld>
            <a:endParaRPr lang="en-US"/>
          </a:p>
        </p:txBody>
      </p:sp>
    </p:spTree>
    <p:extLst>
      <p:ext uri="{BB962C8B-B14F-4D97-AF65-F5344CB8AC3E}">
        <p14:creationId xmlns:p14="http://schemas.microsoft.com/office/powerpoint/2010/main" val="1479609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1561AEE4-4E38-4BAC-976D-E0DE523FC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2">
            <a:extLst>
              <a:ext uri="{FF2B5EF4-FFF2-40B4-BE49-F238E27FC236}">
                <a16:creationId xmlns:a16="http://schemas.microsoft.com/office/drawing/2014/main" id="{F0BC676B-D19A-44DB-910A-0C0E6D433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431" y="3985"/>
            <a:ext cx="9772765" cy="6858000"/>
            <a:chOff x="1303402" y="3985"/>
            <a:chExt cx="9772765" cy="6858000"/>
          </a:xfrm>
        </p:grpSpPr>
        <p:sp>
          <p:nvSpPr>
            <p:cNvPr id="24" name="Freeform: Shape 13">
              <a:extLst>
                <a:ext uri="{FF2B5EF4-FFF2-40B4-BE49-F238E27FC236}">
                  <a16:creationId xmlns:a16="http://schemas.microsoft.com/office/drawing/2014/main" id="{999AA485-A13F-4455-814E-C116AD7E0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4">
              <a:extLst>
                <a:ext uri="{FF2B5EF4-FFF2-40B4-BE49-F238E27FC236}">
                  <a16:creationId xmlns:a16="http://schemas.microsoft.com/office/drawing/2014/main" id="{9C90D55F-0AFB-45E5-8815-A4701774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5">
              <a:extLst>
                <a:ext uri="{FF2B5EF4-FFF2-40B4-BE49-F238E27FC236}">
                  <a16:creationId xmlns:a16="http://schemas.microsoft.com/office/drawing/2014/main" id="{D476B6C1-4A41-48E6-8540-FC48FCD76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6">
              <a:extLst>
                <a:ext uri="{FF2B5EF4-FFF2-40B4-BE49-F238E27FC236}">
                  <a16:creationId xmlns:a16="http://schemas.microsoft.com/office/drawing/2014/main" id="{3347F445-D2CA-4FEB-AB8E-7A47AB57C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12F1B3D8-301E-4A54-9284-EB14E905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19" name="Freeform: Shape 18">
              <a:extLst>
                <a:ext uri="{FF2B5EF4-FFF2-40B4-BE49-F238E27FC236}">
                  <a16:creationId xmlns:a16="http://schemas.microsoft.com/office/drawing/2014/main" id="{CE4B9C67-860A-4569-AC84-3ADE433D1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1175B763-A6E6-4AD1-9138-9B1164A7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9AA4ABD-D015-9D24-C31C-94BD5E413F41}"/>
              </a:ext>
            </a:extLst>
          </p:cNvPr>
          <p:cNvSpPr>
            <a:spLocks noGrp="1"/>
          </p:cNvSpPr>
          <p:nvPr>
            <p:ph type="title"/>
          </p:nvPr>
        </p:nvSpPr>
        <p:spPr>
          <a:xfrm>
            <a:off x="3010979" y="136525"/>
            <a:ext cx="5754696" cy="672647"/>
          </a:xfrm>
        </p:spPr>
        <p:txBody>
          <a:bodyPr anchor="ctr">
            <a:normAutofit/>
          </a:bodyPr>
          <a:lstStyle/>
          <a:p>
            <a:pPr algn="ctr"/>
            <a:r>
              <a:rPr lang="en-US" sz="3600">
                <a:solidFill>
                  <a:schemeClr val="tx2"/>
                </a:solidFill>
              </a:rPr>
              <a:t>Reference</a:t>
            </a:r>
          </a:p>
        </p:txBody>
      </p:sp>
      <p:sp>
        <p:nvSpPr>
          <p:cNvPr id="3" name="Content Placeholder 2">
            <a:extLst>
              <a:ext uri="{FF2B5EF4-FFF2-40B4-BE49-F238E27FC236}">
                <a16:creationId xmlns:a16="http://schemas.microsoft.com/office/drawing/2014/main" id="{EE538A90-F1A2-4C4A-EF4B-03D7204FB3A0}"/>
              </a:ext>
            </a:extLst>
          </p:cNvPr>
          <p:cNvSpPr>
            <a:spLocks noGrp="1"/>
          </p:cNvSpPr>
          <p:nvPr>
            <p:ph idx="1"/>
          </p:nvPr>
        </p:nvSpPr>
        <p:spPr>
          <a:xfrm>
            <a:off x="3482109" y="809172"/>
            <a:ext cx="5352076" cy="5674754"/>
          </a:xfrm>
        </p:spPr>
        <p:txBody>
          <a:bodyPr vert="horz" lIns="91440" tIns="45720" rIns="91440" bIns="45720" rtlCol="0" anchor="t">
            <a:normAutofit/>
          </a:bodyPr>
          <a:lstStyle/>
          <a:p>
            <a:pPr marL="360000" indent="-457200" algn="just">
              <a:buNone/>
            </a:pPr>
            <a:r>
              <a:rPr lang="en-GB" sz="1100" b="0" i="0" u="none" strike="noStrike">
                <a:solidFill>
                  <a:schemeClr val="tx2"/>
                </a:solidFill>
                <a:effectLst/>
              </a:rPr>
              <a:t>Gibbs, D., 1984. The politics of economic development: the case of the Mauritanian fishing industry. </a:t>
            </a:r>
            <a:r>
              <a:rPr lang="en-GB" sz="1100" b="0" i="1" u="none" strike="noStrike">
                <a:solidFill>
                  <a:schemeClr val="tx2"/>
                </a:solidFill>
                <a:effectLst/>
              </a:rPr>
              <a:t>African Studies Review</a:t>
            </a:r>
            <a:r>
              <a:rPr lang="en-GB" sz="1100" b="0" i="0" u="none" strike="noStrike">
                <a:solidFill>
                  <a:schemeClr val="tx2"/>
                </a:solidFill>
                <a:effectLst/>
              </a:rPr>
              <a:t>, </a:t>
            </a:r>
            <a:r>
              <a:rPr lang="en-GB" sz="1100" b="0" i="1" u="none" strike="noStrike">
                <a:solidFill>
                  <a:schemeClr val="tx2"/>
                </a:solidFill>
                <a:effectLst/>
              </a:rPr>
              <a:t>27</a:t>
            </a:r>
            <a:r>
              <a:rPr lang="en-GB" sz="1100" b="0" i="0" u="none" strike="noStrike">
                <a:solidFill>
                  <a:schemeClr val="tx2"/>
                </a:solidFill>
                <a:effectLst/>
              </a:rPr>
              <a:t>(4), pp.79-93.</a:t>
            </a:r>
          </a:p>
          <a:p>
            <a:pPr marL="360000" indent="-457200" algn="just">
              <a:buNone/>
            </a:pPr>
            <a:r>
              <a:rPr lang="en-GB" sz="1100" b="0" i="0" u="none" strike="noStrike" err="1">
                <a:solidFill>
                  <a:schemeClr val="tx2"/>
                </a:solidFill>
                <a:effectLst/>
              </a:rPr>
              <a:t>Käse</a:t>
            </a:r>
            <a:r>
              <a:rPr lang="en-GB" sz="1100" b="0" i="0" u="none" strike="noStrike">
                <a:solidFill>
                  <a:schemeClr val="tx2"/>
                </a:solidFill>
                <a:effectLst/>
              </a:rPr>
              <a:t>, L. and </a:t>
            </a:r>
            <a:r>
              <a:rPr lang="en-GB" sz="1100" b="0" i="0" u="none" strike="noStrike" err="1">
                <a:solidFill>
                  <a:schemeClr val="tx2"/>
                </a:solidFill>
                <a:effectLst/>
              </a:rPr>
              <a:t>Geuer</a:t>
            </a:r>
            <a:r>
              <a:rPr lang="en-GB" sz="1100" b="0" i="0" u="none" strike="noStrike">
                <a:solidFill>
                  <a:schemeClr val="tx2"/>
                </a:solidFill>
                <a:effectLst/>
              </a:rPr>
              <a:t>, J.K., 2018. Phytoplankton responses to marine climate change–an introduction. In </a:t>
            </a:r>
            <a:r>
              <a:rPr lang="en-GB" sz="1100" b="0" i="1" u="none" strike="noStrike">
                <a:solidFill>
                  <a:schemeClr val="tx2"/>
                </a:solidFill>
                <a:effectLst/>
              </a:rPr>
              <a:t>YOUMARES 8–Oceans Across Boundaries: Learning from each other: Proceedings of the 2017 conference for </a:t>
            </a:r>
            <a:r>
              <a:rPr lang="en-GB" sz="1100" b="0" i="1" u="none" strike="noStrike" err="1">
                <a:solidFill>
                  <a:schemeClr val="tx2"/>
                </a:solidFill>
                <a:effectLst/>
              </a:rPr>
              <a:t>YOUng</a:t>
            </a:r>
            <a:r>
              <a:rPr lang="en-GB" sz="1100" b="0" i="1" u="none" strike="noStrike">
                <a:solidFill>
                  <a:schemeClr val="tx2"/>
                </a:solidFill>
                <a:effectLst/>
              </a:rPr>
              <a:t> </a:t>
            </a:r>
            <a:r>
              <a:rPr lang="en-GB" sz="1100" b="0" i="1" u="none" strike="noStrike" err="1">
                <a:solidFill>
                  <a:schemeClr val="tx2"/>
                </a:solidFill>
                <a:effectLst/>
              </a:rPr>
              <a:t>MARine</a:t>
            </a:r>
            <a:r>
              <a:rPr lang="en-GB" sz="1100" b="0" i="1" u="none" strike="noStrike">
                <a:solidFill>
                  <a:schemeClr val="tx2"/>
                </a:solidFill>
                <a:effectLst/>
              </a:rPr>
              <a:t> </a:t>
            </a:r>
            <a:r>
              <a:rPr lang="en-GB" sz="1100" b="0" i="1" u="none" strike="noStrike" err="1">
                <a:solidFill>
                  <a:schemeClr val="tx2"/>
                </a:solidFill>
                <a:effectLst/>
              </a:rPr>
              <a:t>RESearchers</a:t>
            </a:r>
            <a:r>
              <a:rPr lang="en-GB" sz="1100" i="1">
                <a:solidFill>
                  <a:schemeClr val="tx2"/>
                </a:solidFill>
              </a:rPr>
              <a:t> </a:t>
            </a:r>
            <a:r>
              <a:rPr lang="en-GB" sz="1100" b="0" i="1" u="none" strike="noStrike">
                <a:solidFill>
                  <a:schemeClr val="tx2"/>
                </a:solidFill>
                <a:effectLst/>
              </a:rPr>
              <a:t>in Kiel, Germany</a:t>
            </a:r>
            <a:r>
              <a:rPr lang="en-GB" sz="1100" b="0" i="0" u="none" strike="noStrike">
                <a:solidFill>
                  <a:schemeClr val="tx2"/>
                </a:solidFill>
                <a:effectLst/>
              </a:rPr>
              <a:t> (pp. 55-71). Springer International Publishing.</a:t>
            </a:r>
            <a:endParaRPr lang="en-GB" sz="1100">
              <a:solidFill>
                <a:schemeClr val="tx2"/>
              </a:solidFill>
              <a:effectLst/>
              <a:ea typeface="Times New Roman" panose="02020603050405020304" pitchFamily="18" charset="0"/>
              <a:cs typeface="Times New Roman"/>
            </a:endParaRPr>
          </a:p>
          <a:p>
            <a:pPr marL="360000" indent="-457200" algn="just">
              <a:buNone/>
            </a:pPr>
            <a:r>
              <a:rPr lang="en-GB" sz="1100" b="0" i="0" u="none" strike="noStrike" err="1">
                <a:solidFill>
                  <a:schemeClr val="tx2"/>
                </a:solidFill>
                <a:effectLst/>
              </a:rPr>
              <a:t>Petrovskii</a:t>
            </a:r>
            <a:r>
              <a:rPr lang="en-GB" sz="1100" b="0" i="0" u="none" strike="noStrike">
                <a:solidFill>
                  <a:schemeClr val="tx2"/>
                </a:solidFill>
                <a:effectLst/>
              </a:rPr>
              <a:t>, S., </a:t>
            </a:r>
            <a:r>
              <a:rPr lang="en-GB" sz="1100" b="0" i="0" u="none" strike="noStrike" err="1">
                <a:solidFill>
                  <a:schemeClr val="tx2"/>
                </a:solidFill>
                <a:effectLst/>
              </a:rPr>
              <a:t>Sekerci</a:t>
            </a:r>
            <a:r>
              <a:rPr lang="en-GB" sz="1100" b="0" i="0" u="none" strike="noStrike">
                <a:solidFill>
                  <a:schemeClr val="tx2"/>
                </a:solidFill>
                <a:effectLst/>
              </a:rPr>
              <a:t>, Y. and </a:t>
            </a:r>
            <a:r>
              <a:rPr lang="en-GB" sz="1100" b="0" i="0" u="none" strike="noStrike" err="1">
                <a:solidFill>
                  <a:schemeClr val="tx2"/>
                </a:solidFill>
                <a:effectLst/>
              </a:rPr>
              <a:t>Venturino</a:t>
            </a:r>
            <a:r>
              <a:rPr lang="en-GB" sz="1100" b="0" i="0" u="none" strike="noStrike">
                <a:solidFill>
                  <a:schemeClr val="tx2"/>
                </a:solidFill>
                <a:effectLst/>
              </a:rPr>
              <a:t>, E., 2017. Regime shifts and ecological catastrophes in a model of plankton-oxygen dynamics under the climate change. </a:t>
            </a:r>
            <a:r>
              <a:rPr lang="en-GB" sz="1100" b="0" i="1" u="none" strike="noStrike">
                <a:solidFill>
                  <a:schemeClr val="tx2"/>
                </a:solidFill>
                <a:effectLst/>
              </a:rPr>
              <a:t>Journal of theoretical biology</a:t>
            </a:r>
            <a:r>
              <a:rPr lang="en-GB" sz="1100" b="0" i="0" u="none" strike="noStrike">
                <a:solidFill>
                  <a:schemeClr val="tx2"/>
                </a:solidFill>
                <a:effectLst/>
              </a:rPr>
              <a:t>, </a:t>
            </a:r>
            <a:r>
              <a:rPr lang="en-GB" sz="1100" b="0" i="1" u="none" strike="noStrike">
                <a:solidFill>
                  <a:schemeClr val="tx2"/>
                </a:solidFill>
                <a:effectLst/>
              </a:rPr>
              <a:t>424</a:t>
            </a:r>
            <a:r>
              <a:rPr lang="en-GB" sz="1100" b="0" i="0" u="none" strike="noStrike">
                <a:solidFill>
                  <a:schemeClr val="tx2"/>
                </a:solidFill>
                <a:effectLst/>
              </a:rPr>
              <a:t>, pp.91-109.</a:t>
            </a:r>
            <a:endParaRPr lang="en-GB" sz="1100">
              <a:solidFill>
                <a:schemeClr val="tx2"/>
              </a:solidFill>
              <a:ea typeface="Times New Roman" panose="02020603050405020304" pitchFamily="18" charset="0"/>
              <a:cs typeface="Times New Roman"/>
            </a:endParaRPr>
          </a:p>
          <a:p>
            <a:pPr marL="360000" indent="-457200" algn="just">
              <a:buNone/>
            </a:pPr>
            <a:r>
              <a:rPr lang="en-GB" sz="1100" b="0" i="0" u="none" strike="noStrike" err="1">
                <a:solidFill>
                  <a:schemeClr val="tx2"/>
                </a:solidFill>
                <a:effectLst/>
              </a:rPr>
              <a:t>Petrovskii</a:t>
            </a:r>
            <a:r>
              <a:rPr lang="en-GB" sz="1100" b="0" i="0" u="none" strike="noStrike">
                <a:solidFill>
                  <a:schemeClr val="tx2"/>
                </a:solidFill>
                <a:effectLst/>
              </a:rPr>
              <a:t>, S., </a:t>
            </a:r>
            <a:r>
              <a:rPr lang="en-GB" sz="1100" b="0" i="0" u="none" strike="noStrike" err="1">
                <a:solidFill>
                  <a:schemeClr val="tx2"/>
                </a:solidFill>
                <a:effectLst/>
              </a:rPr>
              <a:t>Sekerci</a:t>
            </a:r>
            <a:r>
              <a:rPr lang="en-GB" sz="1100" b="0" i="0" u="none" strike="noStrike">
                <a:solidFill>
                  <a:schemeClr val="tx2"/>
                </a:solidFill>
                <a:effectLst/>
              </a:rPr>
              <a:t>, Y. and </a:t>
            </a:r>
            <a:r>
              <a:rPr lang="en-GB" sz="1100" b="0" i="0" u="none" strike="noStrike" err="1">
                <a:solidFill>
                  <a:schemeClr val="tx2"/>
                </a:solidFill>
                <a:effectLst/>
              </a:rPr>
              <a:t>Venturino</a:t>
            </a:r>
            <a:r>
              <a:rPr lang="en-GB" sz="1100" b="0" i="0" u="none" strike="noStrike">
                <a:solidFill>
                  <a:schemeClr val="tx2"/>
                </a:solidFill>
                <a:effectLst/>
              </a:rPr>
              <a:t>, E., 2017. Regime shifts and ecological catastrophes in a model of plankton-oxygen dynamics under the climate change. </a:t>
            </a:r>
            <a:r>
              <a:rPr lang="en-GB" sz="1100" b="0" i="1" u="none" strike="noStrike">
                <a:solidFill>
                  <a:schemeClr val="tx2"/>
                </a:solidFill>
                <a:effectLst/>
              </a:rPr>
              <a:t>Journal of theoretical biology</a:t>
            </a:r>
            <a:r>
              <a:rPr lang="en-GB" sz="1100" b="0" i="0" u="none" strike="noStrike">
                <a:solidFill>
                  <a:schemeClr val="tx2"/>
                </a:solidFill>
                <a:effectLst/>
              </a:rPr>
              <a:t>, </a:t>
            </a:r>
            <a:r>
              <a:rPr lang="en-GB" sz="1100" b="0" i="1" u="none" strike="noStrike">
                <a:solidFill>
                  <a:schemeClr val="tx2"/>
                </a:solidFill>
                <a:effectLst/>
              </a:rPr>
              <a:t>424</a:t>
            </a:r>
            <a:r>
              <a:rPr lang="en-GB" sz="1100" b="0" i="0" u="none" strike="noStrike">
                <a:solidFill>
                  <a:schemeClr val="tx2"/>
                </a:solidFill>
                <a:effectLst/>
              </a:rPr>
              <a:t>, pp.91-109.</a:t>
            </a:r>
            <a:endParaRPr lang="en-GB" sz="1100">
              <a:solidFill>
                <a:schemeClr val="tx2"/>
              </a:solidFill>
              <a:effectLst/>
              <a:ea typeface="Times New Roman" panose="02020603050405020304" pitchFamily="18" charset="0"/>
              <a:cs typeface="Times New Roman"/>
            </a:endParaRPr>
          </a:p>
          <a:p>
            <a:pPr marL="360000" indent="-457200">
              <a:buNone/>
            </a:pPr>
            <a:r>
              <a:rPr lang="en-GB" sz="1100">
                <a:solidFill>
                  <a:schemeClr val="tx2"/>
                </a:solidFill>
                <a:cs typeface="Calibri"/>
              </a:rPr>
              <a:t>Romero, O.E., </a:t>
            </a:r>
            <a:r>
              <a:rPr lang="en-GB" sz="1100" err="1">
                <a:solidFill>
                  <a:schemeClr val="tx2"/>
                </a:solidFill>
                <a:cs typeface="Calibri"/>
              </a:rPr>
              <a:t>Ramondenc</a:t>
            </a:r>
            <a:r>
              <a:rPr lang="en-GB" sz="1100">
                <a:solidFill>
                  <a:schemeClr val="tx2"/>
                </a:solidFill>
                <a:cs typeface="Calibri"/>
              </a:rPr>
              <a:t>, S. and Fischer, G., 2021. A 2-decade (1988–2009) record of diatom fluxes in the Mauritanian coastal upwelling: impact of low-frequency forcing and a two-step shift in the species composition. </a:t>
            </a:r>
            <a:r>
              <a:rPr lang="en-GB" sz="1100" err="1">
                <a:solidFill>
                  <a:schemeClr val="tx2"/>
                </a:solidFill>
                <a:cs typeface="Calibri"/>
              </a:rPr>
              <a:t>Biogeosciences</a:t>
            </a:r>
            <a:r>
              <a:rPr lang="en-GB" sz="1100">
                <a:solidFill>
                  <a:schemeClr val="tx2"/>
                </a:solidFill>
                <a:cs typeface="Calibri"/>
              </a:rPr>
              <a:t>, 18(5), pp.1873-1891.</a:t>
            </a:r>
            <a:endParaRPr lang="en-GB">
              <a:solidFill>
                <a:schemeClr val="tx2"/>
              </a:solidFill>
            </a:endParaRPr>
          </a:p>
          <a:p>
            <a:pPr marL="360000" indent="-457200">
              <a:buNone/>
            </a:pPr>
            <a:r>
              <a:rPr lang="en-GB" sz="1100" err="1">
                <a:solidFill>
                  <a:schemeClr val="tx2"/>
                </a:solidFill>
                <a:cs typeface="Calibri"/>
              </a:rPr>
              <a:t>Sigman</a:t>
            </a:r>
            <a:r>
              <a:rPr lang="en-GB" sz="1100">
                <a:solidFill>
                  <a:schemeClr val="tx2"/>
                </a:solidFill>
                <a:cs typeface="Calibri"/>
              </a:rPr>
              <a:t>, D.M. and Hain, M.P., 2012. The biological productivity of the ocean. Nature Education Knowledge, 3(10), p.21</a:t>
            </a:r>
            <a:endParaRPr lang="en-GB">
              <a:solidFill>
                <a:schemeClr val="tx2"/>
              </a:solidFill>
            </a:endParaRPr>
          </a:p>
          <a:p>
            <a:pPr marL="0" indent="0">
              <a:buNone/>
            </a:pPr>
            <a:endParaRPr lang="en-GB" sz="1100">
              <a:solidFill>
                <a:schemeClr val="tx2"/>
              </a:solidFill>
              <a:cs typeface="Times New Roman"/>
            </a:endParaRPr>
          </a:p>
          <a:p>
            <a:pPr marL="0" indent="0">
              <a:buNone/>
            </a:pPr>
            <a:endParaRPr lang="en-GB" sz="1100">
              <a:solidFill>
                <a:schemeClr val="tx2"/>
              </a:solidFill>
              <a:cs typeface="Times New Roman" panose="02020603050405020304" pitchFamily="18" charset="0"/>
            </a:endParaRPr>
          </a:p>
          <a:p>
            <a:pPr marL="0" indent="0">
              <a:buNone/>
            </a:pPr>
            <a:endParaRPr lang="en-US" sz="1100">
              <a:solidFill>
                <a:schemeClr val="tx2"/>
              </a:solidFill>
              <a:cs typeface="Calibri" panose="020F0502020204030204"/>
            </a:endParaRPr>
          </a:p>
        </p:txBody>
      </p:sp>
      <p:sp>
        <p:nvSpPr>
          <p:cNvPr id="4" name="Slide Number Placeholder 3">
            <a:extLst>
              <a:ext uri="{FF2B5EF4-FFF2-40B4-BE49-F238E27FC236}">
                <a16:creationId xmlns:a16="http://schemas.microsoft.com/office/drawing/2014/main" id="{96C4641F-9794-596B-6186-F7E2AEF1F618}"/>
              </a:ext>
            </a:extLst>
          </p:cNvPr>
          <p:cNvSpPr>
            <a:spLocks noGrp="1"/>
          </p:cNvSpPr>
          <p:nvPr>
            <p:ph type="sldNum" sz="quarter" idx="12"/>
          </p:nvPr>
        </p:nvSpPr>
        <p:spPr>
          <a:xfrm>
            <a:off x="8610600" y="6356350"/>
            <a:ext cx="2743200" cy="365125"/>
          </a:xfrm>
        </p:spPr>
        <p:txBody>
          <a:bodyPr>
            <a:normAutofit/>
          </a:bodyPr>
          <a:lstStyle/>
          <a:p>
            <a:pPr>
              <a:spcAft>
                <a:spcPts val="600"/>
              </a:spcAft>
            </a:pPr>
            <a:fld id="{EB954E6B-877C-2742-9BE1-B6E9E740A49A}" type="slidenum">
              <a:rPr lang="en-US" smtClean="0"/>
              <a:pPr>
                <a:spcAft>
                  <a:spcPts val="600"/>
                </a:spcAft>
              </a:pPr>
              <a:t>11</a:t>
            </a:fld>
            <a:endParaRPr lang="en-US"/>
          </a:p>
        </p:txBody>
      </p:sp>
    </p:spTree>
    <p:extLst>
      <p:ext uri="{BB962C8B-B14F-4D97-AF65-F5344CB8AC3E}">
        <p14:creationId xmlns:p14="http://schemas.microsoft.com/office/powerpoint/2010/main" val="3175262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Different coloured question marks">
            <a:extLst>
              <a:ext uri="{FF2B5EF4-FFF2-40B4-BE49-F238E27FC236}">
                <a16:creationId xmlns:a16="http://schemas.microsoft.com/office/drawing/2014/main" id="{114E806F-CD6B-7521-6E60-3C5C6061679A}"/>
              </a:ext>
            </a:extLst>
          </p:cNvPr>
          <p:cNvPicPr>
            <a:picLocks noChangeAspect="1"/>
          </p:cNvPicPr>
          <p:nvPr/>
        </p:nvPicPr>
        <p:blipFill rotWithShape="1">
          <a:blip r:embed="rId3"/>
          <a:srcRect l="8651" r="12037"/>
          <a:stretch/>
        </p:blipFill>
        <p:spPr>
          <a:xfrm>
            <a:off x="0" y="10"/>
            <a:ext cx="9669642" cy="6857990"/>
          </a:xfrm>
          <a:prstGeom prst="rect">
            <a:avLst/>
          </a:prstGeom>
        </p:spPr>
      </p:pic>
      <p:sp>
        <p:nvSpPr>
          <p:cNvPr id="15"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4C03175-E3A8-E05C-9765-A4814F479C48}"/>
              </a:ext>
            </a:extLst>
          </p:cNvPr>
          <p:cNvSpPr txBox="1"/>
          <p:nvPr/>
        </p:nvSpPr>
        <p:spPr>
          <a:xfrm>
            <a:off x="8478730" y="2899529"/>
            <a:ext cx="3822189" cy="395847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5400" b="1"/>
              <a:t>Thank You !</a:t>
            </a:r>
            <a:br>
              <a:rPr lang="en-US" sz="7200"/>
            </a:br>
            <a:endParaRPr lang="en-US" sz="7200" b="1"/>
          </a:p>
          <a:p>
            <a:pPr indent="-228600">
              <a:lnSpc>
                <a:spcPct val="90000"/>
              </a:lnSpc>
              <a:spcAft>
                <a:spcPts val="600"/>
              </a:spcAft>
              <a:buFont typeface="Arial" panose="020B0604020202020204" pitchFamily="34" charset="0"/>
              <a:buChar char="•"/>
            </a:pPr>
            <a:endParaRPr lang="en-US" sz="2000" b="1"/>
          </a:p>
          <a:p>
            <a:pPr indent="-228600">
              <a:lnSpc>
                <a:spcPct val="90000"/>
              </a:lnSpc>
              <a:spcAft>
                <a:spcPts val="600"/>
              </a:spcAft>
              <a:buFont typeface="Arial" panose="020B0604020202020204" pitchFamily="34" charset="0"/>
              <a:buChar char="•"/>
            </a:pPr>
            <a:endParaRPr lang="en-US" sz="2000" b="1"/>
          </a:p>
          <a:p>
            <a:pPr indent="-228600">
              <a:lnSpc>
                <a:spcPct val="90000"/>
              </a:lnSpc>
              <a:spcAft>
                <a:spcPts val="600"/>
              </a:spcAft>
              <a:buFont typeface="Arial" panose="020B0604020202020204" pitchFamily="34" charset="0"/>
              <a:buChar char="•"/>
            </a:pPr>
            <a:endParaRPr lang="en-US" sz="2000" b="1"/>
          </a:p>
          <a:p>
            <a:pPr>
              <a:lnSpc>
                <a:spcPct val="90000"/>
              </a:lnSpc>
              <a:spcAft>
                <a:spcPts val="600"/>
              </a:spcAft>
            </a:pPr>
            <a:endParaRPr lang="en-US" sz="2000" b="1"/>
          </a:p>
        </p:txBody>
      </p:sp>
      <p:sp>
        <p:nvSpPr>
          <p:cNvPr id="2" name="Slide Number Placeholder 1">
            <a:extLst>
              <a:ext uri="{FF2B5EF4-FFF2-40B4-BE49-F238E27FC236}">
                <a16:creationId xmlns:a16="http://schemas.microsoft.com/office/drawing/2014/main" id="{A29C78CF-34A9-6386-A81D-E45B55061E7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EB954E6B-877C-2742-9BE1-B6E9E740A49A}" type="slidenum">
              <a:rPr lang="en-US" smtClean="0">
                <a:solidFill>
                  <a:prstClr val="black">
                    <a:tint val="75000"/>
                  </a:prstClr>
                </a:solidFill>
                <a:latin typeface="Calibri" panose="020F0502020204030204"/>
              </a:rPr>
              <a:pPr>
                <a:spcAft>
                  <a:spcPts val="600"/>
                </a:spcAft>
                <a:defRPr/>
              </a:pPr>
              <a:t>12</a:t>
            </a:fld>
            <a:endParaRPr lang="en-US">
              <a:solidFill>
                <a:prstClr val="black">
                  <a:tint val="75000"/>
                </a:prstClr>
              </a:solidFill>
              <a:latin typeface="Calibri" panose="020F0502020204030204"/>
            </a:endParaRPr>
          </a:p>
        </p:txBody>
      </p:sp>
      <p:sp>
        <p:nvSpPr>
          <p:cNvPr id="7" name="TextBox 6">
            <a:extLst>
              <a:ext uri="{FF2B5EF4-FFF2-40B4-BE49-F238E27FC236}">
                <a16:creationId xmlns:a16="http://schemas.microsoft.com/office/drawing/2014/main" id="{B14328FD-1DDD-8DE5-2728-0F561B73B67D}"/>
              </a:ext>
            </a:extLst>
          </p:cNvPr>
          <p:cNvSpPr txBox="1"/>
          <p:nvPr/>
        </p:nvSpPr>
        <p:spPr>
          <a:xfrm>
            <a:off x="9082063" y="5956766"/>
            <a:ext cx="2403607" cy="646331"/>
          </a:xfrm>
          <a:prstGeom prst="rect">
            <a:avLst/>
          </a:prstGeom>
          <a:noFill/>
        </p:spPr>
        <p:txBody>
          <a:bodyPr wrap="none" rtlCol="0">
            <a:spAutoFit/>
          </a:bodyPr>
          <a:lstStyle/>
          <a:p>
            <a:r>
              <a:rPr lang="en-US" sz="1800">
                <a:solidFill>
                  <a:schemeClr val="tx1">
                    <a:lumMod val="85000"/>
                    <a:lumOff val="15000"/>
                  </a:schemeClr>
                </a:solidFill>
              </a:rPr>
              <a:t>Planktonic Pirates Team</a:t>
            </a:r>
          </a:p>
          <a:p>
            <a:endParaRPr lang="en-US"/>
          </a:p>
        </p:txBody>
      </p:sp>
    </p:spTree>
    <p:extLst>
      <p:ext uri="{BB962C8B-B14F-4D97-AF65-F5344CB8AC3E}">
        <p14:creationId xmlns:p14="http://schemas.microsoft.com/office/powerpoint/2010/main" val="3682205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9B3F-CAE9-1E06-73EF-6CE4E5974069}"/>
              </a:ext>
            </a:extLst>
          </p:cNvPr>
          <p:cNvSpPr>
            <a:spLocks noGrp="1"/>
          </p:cNvSpPr>
          <p:nvPr>
            <p:ph type="title"/>
          </p:nvPr>
        </p:nvSpPr>
        <p:spPr>
          <a:xfrm>
            <a:off x="172248" y="148085"/>
            <a:ext cx="5140977" cy="696742"/>
          </a:xfrm>
        </p:spPr>
        <p:txBody>
          <a:bodyPr anchor="b">
            <a:normAutofit fontScale="90000"/>
          </a:bodyPr>
          <a:lstStyle/>
          <a:p>
            <a:r>
              <a:rPr lang="en-US" sz="5400">
                <a:latin typeface="+mn-lt"/>
              </a:rPr>
              <a:t>Mauritania coast</a:t>
            </a:r>
          </a:p>
        </p:txBody>
      </p:sp>
      <p:pic>
        <p:nvPicPr>
          <p:cNvPr id="5" name="Content Placeholder 4" descr="A map of the world&#10;&#10;Description automatically generated with medium confidence">
            <a:extLst>
              <a:ext uri="{FF2B5EF4-FFF2-40B4-BE49-F238E27FC236}">
                <a16:creationId xmlns:a16="http://schemas.microsoft.com/office/drawing/2014/main" id="{861701F7-CA36-53E6-30AA-6B7B486494A6}"/>
              </a:ext>
            </a:extLst>
          </p:cNvPr>
          <p:cNvPicPr>
            <a:picLocks noChangeAspect="1"/>
          </p:cNvPicPr>
          <p:nvPr/>
        </p:nvPicPr>
        <p:blipFill rotWithShape="1">
          <a:blip r:embed="rId3"/>
          <a:srcRect t="14328" r="-1" b="29591"/>
          <a:stretch/>
        </p:blipFill>
        <p:spPr>
          <a:xfrm>
            <a:off x="5313215" y="0"/>
            <a:ext cx="6878785" cy="68580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5">
            <a:extLst>
              <a:ext uri="{FF2B5EF4-FFF2-40B4-BE49-F238E27FC236}">
                <a16:creationId xmlns:a16="http://schemas.microsoft.com/office/drawing/2014/main" id="{F2ECD571-0652-8244-3BA0-934AEFFC9D55}"/>
              </a:ext>
            </a:extLst>
          </p:cNvPr>
          <p:cNvSpPr/>
          <p:nvPr/>
        </p:nvSpPr>
        <p:spPr>
          <a:xfrm>
            <a:off x="5886450" y="2605282"/>
            <a:ext cx="785813" cy="952306"/>
          </a:xfrm>
          <a:prstGeom prst="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166AAC5-BC26-8CA8-FFFF-2571C65F278D}"/>
              </a:ext>
            </a:extLst>
          </p:cNvPr>
          <p:cNvSpPr txBox="1"/>
          <p:nvPr/>
        </p:nvSpPr>
        <p:spPr>
          <a:xfrm>
            <a:off x="172248" y="844827"/>
            <a:ext cx="5140977" cy="5816977"/>
          </a:xfrm>
          <a:prstGeom prst="rect">
            <a:avLst/>
          </a:prstGeom>
          <a:noFill/>
        </p:spPr>
        <p:txBody>
          <a:bodyPr wrap="square" lIns="91440" tIns="45720" rIns="91440" bIns="45720" rtlCol="0" anchor="t">
            <a:spAutoFit/>
          </a:bodyPr>
          <a:lstStyle/>
          <a:p>
            <a:pPr marL="285750" indent="-285750">
              <a:buFont typeface="Wingdings" pitchFamily="2" charset="2"/>
              <a:buChar char="v"/>
            </a:pPr>
            <a:r>
              <a:rPr lang="en-GB" sz="2000"/>
              <a:t>Help marine and human to sustain.</a:t>
            </a:r>
          </a:p>
          <a:p>
            <a:pPr marL="742950" lvl="1" indent="-285750">
              <a:buFont typeface="Wingdings" pitchFamily="2" charset="2"/>
              <a:buChar char="Ø"/>
            </a:pPr>
            <a:r>
              <a:rPr lang="en-GB" sz="1600">
                <a:effectLst/>
                <a:ea typeface="Times New Roman" panose="02020603050405020304" pitchFamily="18" charset="0"/>
              </a:rPr>
              <a:t>50% of oxygen for us to breathe.</a:t>
            </a:r>
            <a:endParaRPr lang="en-GB" sz="1600">
              <a:effectLst/>
              <a:ea typeface="Times New Roman" panose="02020603050405020304" pitchFamily="18" charset="0"/>
              <a:cs typeface="Calibri"/>
            </a:endParaRPr>
          </a:p>
          <a:p>
            <a:pPr lvl="1"/>
            <a:endParaRPr lang="en-US"/>
          </a:p>
          <a:p>
            <a:pPr marL="285750" indent="-285750">
              <a:buFont typeface="Wingdings" pitchFamily="2" charset="2"/>
              <a:buChar char="v"/>
            </a:pPr>
            <a:r>
              <a:rPr lang="en-US" sz="2000"/>
              <a:t>Value of region:</a:t>
            </a:r>
            <a:endParaRPr lang="en-US" sz="2000">
              <a:cs typeface="Calibri"/>
            </a:endParaRPr>
          </a:p>
          <a:p>
            <a:pPr marL="742950" lvl="1" indent="-285750">
              <a:buFont typeface="Wingdings" pitchFamily="2" charset="2"/>
              <a:buChar char="Ø"/>
            </a:pPr>
            <a:r>
              <a:rPr lang="en-US" sz="1600"/>
              <a:t>High phytoplankton population</a:t>
            </a:r>
            <a:endParaRPr lang="en-US" sz="1600">
              <a:cs typeface="Calibri"/>
            </a:endParaRPr>
          </a:p>
          <a:p>
            <a:pPr marL="742950" lvl="1" indent="-285750">
              <a:buFont typeface="Wingdings" pitchFamily="2" charset="2"/>
              <a:buChar char="Ø"/>
            </a:pPr>
            <a:r>
              <a:rPr lang="en-US" sz="1600"/>
              <a:t>Political and economic status: Fishing industry in West Africa.</a:t>
            </a:r>
            <a:endParaRPr lang="en-US" sz="1600">
              <a:cs typeface="Calibri"/>
            </a:endParaRPr>
          </a:p>
          <a:p>
            <a:pPr lvl="1"/>
            <a:endParaRPr lang="en-US"/>
          </a:p>
          <a:p>
            <a:pPr marL="285750" indent="-285750">
              <a:buFont typeface="Wingdings" pitchFamily="2" charset="2"/>
              <a:buChar char="v"/>
            </a:pPr>
            <a:r>
              <a:rPr lang="en-GB" sz="2000">
                <a:latin typeface="GeographEditWeb"/>
              </a:rPr>
              <a:t>Our investigation method:</a:t>
            </a:r>
          </a:p>
          <a:p>
            <a:pPr marL="742950" lvl="1" indent="-285750">
              <a:buFont typeface="Wingdings" pitchFamily="2" charset="2"/>
              <a:buChar char="Ø"/>
            </a:pPr>
            <a:r>
              <a:rPr lang="en-GB" sz="1600">
                <a:solidFill>
                  <a:srgbClr val="FF0000"/>
                </a:solidFill>
                <a:latin typeface="GeographEditWeb"/>
              </a:rPr>
              <a:t>2 points</a:t>
            </a:r>
            <a:r>
              <a:rPr lang="en-GB" sz="1600">
                <a:latin typeface="GeographEditWeb"/>
              </a:rPr>
              <a:t> on </a:t>
            </a:r>
            <a:r>
              <a:rPr lang="en-US" sz="1600"/>
              <a:t>Mauritania coastline</a:t>
            </a:r>
          </a:p>
          <a:p>
            <a:pPr marL="742950" lvl="1" indent="-285750">
              <a:buFont typeface="Wingdings" pitchFamily="2" charset="2"/>
              <a:buChar char="Ø"/>
            </a:pPr>
            <a:r>
              <a:rPr lang="en-US" sz="1600">
                <a:cs typeface="Calibri"/>
              </a:rPr>
              <a:t>3 key factors</a:t>
            </a:r>
          </a:p>
          <a:p>
            <a:endParaRPr lang="en-US">
              <a:solidFill>
                <a:srgbClr val="FF0000"/>
              </a:solidFill>
            </a:endParaRPr>
          </a:p>
          <a:p>
            <a:pPr marL="285750" indent="-285750">
              <a:buFont typeface="Wingdings" pitchFamily="2" charset="2"/>
              <a:buChar char="v"/>
            </a:pPr>
            <a:r>
              <a:rPr lang="en-US"/>
              <a:t>Chlorophyll</a:t>
            </a:r>
            <a:r>
              <a:rPr lang="en-GB">
                <a:latin typeface="GeographEditWeb"/>
              </a:rPr>
              <a:t> alpha signal</a:t>
            </a:r>
          </a:p>
          <a:p>
            <a:pPr marL="742950" lvl="1" indent="-285750">
              <a:buFont typeface="Wingdings" pitchFamily="2" charset="2"/>
              <a:buChar char="Ø"/>
            </a:pPr>
            <a:r>
              <a:rPr lang="en-GB" sz="1600">
                <a:latin typeface="GeographEditWeb"/>
              </a:rPr>
              <a:t>Pigment and green</a:t>
            </a:r>
          </a:p>
          <a:p>
            <a:pPr marL="742950" lvl="1" indent="-285750">
              <a:buFont typeface="Wingdings" pitchFamily="2" charset="2"/>
              <a:buChar char="Ø"/>
            </a:pPr>
            <a:r>
              <a:rPr lang="en-GB" sz="1600">
                <a:latin typeface="GeographEditWeb"/>
              </a:rPr>
              <a:t>Reflect phytoplankton biomass</a:t>
            </a:r>
          </a:p>
          <a:p>
            <a:pPr marL="285750" indent="-285750">
              <a:buFont typeface="Wingdings" pitchFamily="2" charset="2"/>
              <a:buChar char="v"/>
            </a:pPr>
            <a:r>
              <a:rPr lang="en-GB">
                <a:latin typeface="GeographEditWeb"/>
              </a:rPr>
              <a:t>Sea temperature</a:t>
            </a:r>
          </a:p>
          <a:p>
            <a:pPr marL="742950" lvl="1" indent="-285750">
              <a:buFont typeface="Wingdings" pitchFamily="2" charset="2"/>
              <a:buChar char="Ø"/>
            </a:pPr>
            <a:r>
              <a:rPr lang="en-GB" sz="1600">
                <a:latin typeface="GeographEditWeb"/>
              </a:rPr>
              <a:t>Warmer sea or colder sea </a:t>
            </a:r>
          </a:p>
          <a:p>
            <a:pPr marL="285750" indent="-285750">
              <a:buFont typeface="Wingdings" pitchFamily="2" charset="2"/>
              <a:buChar char="v"/>
            </a:pPr>
            <a:r>
              <a:rPr lang="en-GB">
                <a:latin typeface="GeographEditWeb"/>
              </a:rPr>
              <a:t>Net Primary Productivity (NPP)</a:t>
            </a:r>
          </a:p>
          <a:p>
            <a:pPr marL="742950" lvl="1" indent="-285750">
              <a:buFont typeface="Wingdings" pitchFamily="2" charset="2"/>
              <a:buChar char="Ø"/>
            </a:pPr>
            <a:r>
              <a:rPr lang="en-GB">
                <a:latin typeface="GeographEditWeb"/>
              </a:rPr>
              <a:t>Net rate of producing organic matters</a:t>
            </a:r>
          </a:p>
          <a:p>
            <a:pPr marL="742950" lvl="1" indent="-285750">
              <a:buFont typeface="Wingdings" pitchFamily="2" charset="2"/>
              <a:buChar char="Ø"/>
            </a:pPr>
            <a:r>
              <a:rPr lang="en-GB">
                <a:latin typeface="GeographEditWeb"/>
              </a:rPr>
              <a:t>Higher rate, more phytoplankton population</a:t>
            </a:r>
          </a:p>
          <a:p>
            <a:pPr marL="285750" indent="-285750">
              <a:buFont typeface="Wingdings" pitchFamily="2" charset="2"/>
              <a:buChar char="v"/>
            </a:pPr>
            <a:r>
              <a:rPr lang="en-GB" sz="1200" i="1">
                <a:latin typeface="GeographEditWeb"/>
              </a:rPr>
              <a:t>Source: (Gibbs, 1984; Winder et al, 2012; </a:t>
            </a:r>
            <a:r>
              <a:rPr lang="en-GB" sz="1200" i="1" err="1">
                <a:effectLst/>
                <a:ea typeface="Times New Roman" panose="02020603050405020304" pitchFamily="18" charset="0"/>
                <a:cs typeface="Times New Roman"/>
              </a:rPr>
              <a:t>Petrovskii</a:t>
            </a:r>
            <a:r>
              <a:rPr lang="en-GB" sz="1200" i="1">
                <a:effectLst/>
                <a:ea typeface="Times New Roman" panose="02020603050405020304" pitchFamily="18" charset="0"/>
                <a:cs typeface="Times New Roman"/>
              </a:rPr>
              <a:t> et al, 2017; </a:t>
            </a:r>
            <a:r>
              <a:rPr lang="en-GB" sz="1200" i="1" err="1">
                <a:effectLst/>
                <a:ea typeface="Times New Roman" panose="02020603050405020304" pitchFamily="18" charset="0"/>
                <a:cs typeface="Times New Roman"/>
              </a:rPr>
              <a:t>Käse</a:t>
            </a:r>
            <a:r>
              <a:rPr lang="en-GB" sz="1200" i="1">
                <a:ea typeface="Times New Roman" panose="02020603050405020304" pitchFamily="18" charset="0"/>
                <a:cs typeface="Times New Roman"/>
              </a:rPr>
              <a:t> et al, </a:t>
            </a:r>
            <a:r>
              <a:rPr lang="en-GB" sz="1200" i="1">
                <a:effectLst/>
                <a:ea typeface="Times New Roman" panose="02020603050405020304" pitchFamily="18" charset="0"/>
                <a:cs typeface="Times New Roman"/>
              </a:rPr>
              <a:t>2018</a:t>
            </a:r>
            <a:r>
              <a:rPr lang="en-GB" sz="1200" i="1">
                <a:latin typeface="GeographEditWeb"/>
              </a:rPr>
              <a:t>)</a:t>
            </a:r>
          </a:p>
        </p:txBody>
      </p:sp>
      <p:sp>
        <p:nvSpPr>
          <p:cNvPr id="4" name="Slide Number Placeholder 3">
            <a:extLst>
              <a:ext uri="{FF2B5EF4-FFF2-40B4-BE49-F238E27FC236}">
                <a16:creationId xmlns:a16="http://schemas.microsoft.com/office/drawing/2014/main" id="{0C372070-3E50-B2D2-3767-AEE808F15709}"/>
              </a:ext>
            </a:extLst>
          </p:cNvPr>
          <p:cNvSpPr>
            <a:spLocks noGrp="1"/>
          </p:cNvSpPr>
          <p:nvPr>
            <p:ph type="sldNum" sz="quarter" idx="12"/>
          </p:nvPr>
        </p:nvSpPr>
        <p:spPr/>
        <p:txBody>
          <a:bodyPr/>
          <a:lstStyle/>
          <a:p>
            <a:fld id="{EB954E6B-877C-2742-9BE1-B6E9E740A49A}" type="slidenum">
              <a:rPr lang="en-US" smtClean="0">
                <a:solidFill>
                  <a:srgbClr val="FF0000"/>
                </a:solidFill>
              </a:rPr>
              <a:t>2</a:t>
            </a:fld>
            <a:endParaRPr lang="en-US">
              <a:solidFill>
                <a:srgbClr val="FF0000"/>
              </a:solidFill>
            </a:endParaRPr>
          </a:p>
        </p:txBody>
      </p:sp>
      <p:pic>
        <p:nvPicPr>
          <p:cNvPr id="10" name="Picture 9" descr="Map&#10;&#10;Description automatically generated">
            <a:extLst>
              <a:ext uri="{FF2B5EF4-FFF2-40B4-BE49-F238E27FC236}">
                <a16:creationId xmlns:a16="http://schemas.microsoft.com/office/drawing/2014/main" id="{5674DF85-63A3-9914-B072-27117FE03FCF}"/>
              </a:ext>
            </a:extLst>
          </p:cNvPr>
          <p:cNvPicPr>
            <a:picLocks noChangeAspect="1"/>
          </p:cNvPicPr>
          <p:nvPr/>
        </p:nvPicPr>
        <p:blipFill>
          <a:blip r:embed="rId4"/>
          <a:stretch>
            <a:fillRect/>
          </a:stretch>
        </p:blipFill>
        <p:spPr>
          <a:xfrm>
            <a:off x="5630745" y="3656829"/>
            <a:ext cx="3441700" cy="2324100"/>
          </a:xfrm>
          <a:prstGeom prst="rect">
            <a:avLst/>
          </a:prstGeom>
        </p:spPr>
      </p:pic>
    </p:spTree>
    <p:extLst>
      <p:ext uri="{BB962C8B-B14F-4D97-AF65-F5344CB8AC3E}">
        <p14:creationId xmlns:p14="http://schemas.microsoft.com/office/powerpoint/2010/main" val="15744875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 calcmode="lin" valueType="num">
                                      <p:cBhvr additive="base">
                                        <p:cTn id="5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 calcmode="lin" valueType="num">
                                      <p:cBhvr additive="base">
                                        <p:cTn id="5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 calcmode="lin" valueType="num">
                                      <p:cBhvr additive="base">
                                        <p:cTn id="6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5" end="15"/>
                                            </p:txEl>
                                          </p:spTgt>
                                        </p:tgtEl>
                                        <p:attrNameLst>
                                          <p:attrName>style.visibility</p:attrName>
                                        </p:attrNameLst>
                                      </p:cBhvr>
                                      <p:to>
                                        <p:strVal val="visible"/>
                                      </p:to>
                                    </p:set>
                                    <p:anim calcmode="lin" valueType="num">
                                      <p:cBhvr additive="base">
                                        <p:cTn id="6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6" end="16"/>
                                            </p:txEl>
                                          </p:spTgt>
                                        </p:tgtEl>
                                        <p:attrNameLst>
                                          <p:attrName>style.visibility</p:attrName>
                                        </p:attrNameLst>
                                      </p:cBhvr>
                                      <p:to>
                                        <p:strVal val="visible"/>
                                      </p:to>
                                    </p:set>
                                    <p:anim calcmode="lin" valueType="num">
                                      <p:cBhvr additive="base">
                                        <p:cTn id="69"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7" end="17"/>
                                            </p:txEl>
                                          </p:spTgt>
                                        </p:tgtEl>
                                        <p:attrNameLst>
                                          <p:attrName>style.visibility</p:attrName>
                                        </p:attrNameLst>
                                      </p:cBhvr>
                                      <p:to>
                                        <p:strVal val="visible"/>
                                      </p:to>
                                    </p:set>
                                    <p:anim calcmode="lin" valueType="num">
                                      <p:cBhvr additive="base">
                                        <p:cTn id="73"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7" end="17"/>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
                                            <p:txEl>
                                              <p:pRg st="18" end="18"/>
                                            </p:txEl>
                                          </p:spTgt>
                                        </p:tgtEl>
                                        <p:attrNameLst>
                                          <p:attrName>style.visibility</p:attrName>
                                        </p:attrNameLst>
                                      </p:cBhvr>
                                      <p:to>
                                        <p:strVal val="visible"/>
                                      </p:to>
                                    </p:set>
                                    <p:anim calcmode="lin" valueType="num">
                                      <p:cBhvr additive="base">
                                        <p:cTn id="77"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8" end="18"/>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
                                            <p:txEl>
                                              <p:pRg st="19" end="19"/>
                                            </p:txEl>
                                          </p:spTgt>
                                        </p:tgtEl>
                                        <p:attrNameLst>
                                          <p:attrName>style.visibility</p:attrName>
                                        </p:attrNameLst>
                                      </p:cBhvr>
                                      <p:to>
                                        <p:strVal val="visible"/>
                                      </p:to>
                                    </p:set>
                                    <p:anim calcmode="lin" valueType="num">
                                      <p:cBhvr additive="base">
                                        <p:cTn id="81" dur="500" fill="hold"/>
                                        <p:tgtEl>
                                          <p:spTgt spid="3">
                                            <p:txEl>
                                              <p:pRg st="19" end="19"/>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15E2247-BE18-3AAD-6032-A0F3FDFC5F84}"/>
              </a:ext>
            </a:extLst>
          </p:cNvPr>
          <p:cNvGrpSpPr/>
          <p:nvPr/>
        </p:nvGrpSpPr>
        <p:grpSpPr>
          <a:xfrm>
            <a:off x="1" y="0"/>
            <a:ext cx="12138338" cy="6858000"/>
            <a:chOff x="0" y="0"/>
            <a:chExt cx="12245661" cy="6858000"/>
          </a:xfrm>
        </p:grpSpPr>
        <p:pic>
          <p:nvPicPr>
            <p:cNvPr id="11" name="Image 10">
              <a:extLst>
                <a:ext uri="{FF2B5EF4-FFF2-40B4-BE49-F238E27FC236}">
                  <a16:creationId xmlns:a16="http://schemas.microsoft.com/office/drawing/2014/main" id="{B1CAF105-4D1F-B183-EDA5-159012F35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079832" cy="6858000"/>
            </a:xfrm>
            <a:prstGeom prst="rect">
              <a:avLst/>
            </a:prstGeom>
          </p:spPr>
        </p:pic>
        <p:sp>
          <p:nvSpPr>
            <p:cNvPr id="7" name="ZoneTexte 6">
              <a:extLst>
                <a:ext uri="{FF2B5EF4-FFF2-40B4-BE49-F238E27FC236}">
                  <a16:creationId xmlns:a16="http://schemas.microsoft.com/office/drawing/2014/main" id="{9D76A045-EC94-7FA7-323C-6EC9B2CB1245}"/>
                </a:ext>
              </a:extLst>
            </p:cNvPr>
            <p:cNvSpPr txBox="1"/>
            <p:nvPr/>
          </p:nvSpPr>
          <p:spPr>
            <a:xfrm flipH="1">
              <a:off x="9133493" y="2331832"/>
              <a:ext cx="3112168" cy="1815882"/>
            </a:xfrm>
            <a:prstGeom prst="rect">
              <a:avLst/>
            </a:prstGeom>
            <a:noFill/>
          </p:spPr>
          <p:txBody>
            <a:bodyPr wrap="square" lIns="91440" tIns="45720" rIns="91440" bIns="45720" rtlCol="0" anchor="t">
              <a:spAutoFit/>
            </a:bodyPr>
            <a:lstStyle/>
            <a:p>
              <a:r>
                <a:rPr lang="en-GB" sz="2800"/>
                <a:t>Point B is not as interesting as point A to be explored further.</a:t>
              </a:r>
              <a:endParaRPr lang="en-GB" sz="2800">
                <a:cs typeface="Calibri"/>
              </a:endParaRPr>
            </a:p>
          </p:txBody>
        </p:sp>
      </p:grpSp>
      <p:grpSp>
        <p:nvGrpSpPr>
          <p:cNvPr id="2" name="Group 1">
            <a:extLst>
              <a:ext uri="{FF2B5EF4-FFF2-40B4-BE49-F238E27FC236}">
                <a16:creationId xmlns:a16="http://schemas.microsoft.com/office/drawing/2014/main" id="{C16A53F7-D637-0104-66B9-2AC94FF27307}"/>
              </a:ext>
            </a:extLst>
          </p:cNvPr>
          <p:cNvGrpSpPr/>
          <p:nvPr/>
        </p:nvGrpSpPr>
        <p:grpSpPr>
          <a:xfrm>
            <a:off x="0" y="0"/>
            <a:ext cx="12191998" cy="6858000"/>
            <a:chOff x="0" y="0"/>
            <a:chExt cx="12191998" cy="6858000"/>
          </a:xfrm>
        </p:grpSpPr>
        <p:pic>
          <p:nvPicPr>
            <p:cNvPr id="13" name="Image 12">
              <a:extLst>
                <a:ext uri="{FF2B5EF4-FFF2-40B4-BE49-F238E27FC236}">
                  <a16:creationId xmlns:a16="http://schemas.microsoft.com/office/drawing/2014/main" id="{951B4AAE-260B-8313-E1E3-0D9285F74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079832" cy="6858000"/>
            </a:xfrm>
            <a:prstGeom prst="rect">
              <a:avLst/>
            </a:prstGeom>
          </p:spPr>
        </p:pic>
        <p:sp>
          <p:nvSpPr>
            <p:cNvPr id="6" name="ZoneTexte 5">
              <a:extLst>
                <a:ext uri="{FF2B5EF4-FFF2-40B4-BE49-F238E27FC236}">
                  <a16:creationId xmlns:a16="http://schemas.microsoft.com/office/drawing/2014/main" id="{BD146294-28C0-87C5-C1E7-F072017B3FA7}"/>
                </a:ext>
              </a:extLst>
            </p:cNvPr>
            <p:cNvSpPr txBox="1"/>
            <p:nvPr/>
          </p:nvSpPr>
          <p:spPr>
            <a:xfrm flipH="1">
              <a:off x="9079831" y="0"/>
              <a:ext cx="3112167" cy="3539430"/>
            </a:xfrm>
            <a:prstGeom prst="rect">
              <a:avLst/>
            </a:prstGeom>
            <a:noFill/>
          </p:spPr>
          <p:txBody>
            <a:bodyPr wrap="square" lIns="91440" tIns="45720" rIns="91440" bIns="45720" rtlCol="0" anchor="t">
              <a:spAutoFit/>
            </a:bodyPr>
            <a:lstStyle/>
            <a:p>
              <a:r>
                <a:rPr lang="en-GB" sz="2800" dirty="0"/>
                <a:t>The data from both sources seems to be similar and converging.</a:t>
              </a:r>
              <a:endParaRPr lang="en-GB" sz="2800" dirty="0">
                <a:cs typeface="Calibri"/>
              </a:endParaRPr>
            </a:p>
            <a:p>
              <a:endParaRPr lang="en-GB" sz="2800" b="1" dirty="0">
                <a:cs typeface="Calibri"/>
              </a:endParaRPr>
            </a:p>
            <a:p>
              <a:endParaRPr lang="en-GB" sz="2800" b="1" dirty="0"/>
            </a:p>
            <a:p>
              <a:endParaRPr lang="en-GB" sz="2800" b="1" dirty="0"/>
            </a:p>
            <a:p>
              <a:endParaRPr lang="en-GB" sz="2800" b="1" dirty="0">
                <a:ea typeface="Calibri"/>
                <a:cs typeface="Calibri"/>
              </a:endParaRPr>
            </a:p>
          </p:txBody>
        </p:sp>
      </p:grpSp>
    </p:spTree>
    <p:extLst>
      <p:ext uri="{BB962C8B-B14F-4D97-AF65-F5344CB8AC3E}">
        <p14:creationId xmlns:p14="http://schemas.microsoft.com/office/powerpoint/2010/main" val="183724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597576-355D-7370-9BE1-EF251E696083}"/>
              </a:ext>
            </a:extLst>
          </p:cNvPr>
          <p:cNvSpPr>
            <a:spLocks noGrp="1"/>
          </p:cNvSpPr>
          <p:nvPr>
            <p:ph type="title"/>
          </p:nvPr>
        </p:nvSpPr>
        <p:spPr>
          <a:xfrm>
            <a:off x="589560" y="856180"/>
            <a:ext cx="4560584" cy="1128068"/>
          </a:xfrm>
        </p:spPr>
        <p:txBody>
          <a:bodyPr anchor="ctr">
            <a:normAutofit fontScale="90000"/>
          </a:bodyPr>
          <a:lstStyle/>
          <a:p>
            <a:pPr algn="ctr"/>
            <a:r>
              <a:rPr lang="en-US" sz="4000" b="1">
                <a:ea typeface="+mj-lt"/>
                <a:cs typeface="+mj-lt"/>
              </a:rPr>
              <a:t>Chlorophyll-a Signal</a:t>
            </a:r>
            <a:br>
              <a:rPr lang="en-US" sz="4000" b="1">
                <a:ea typeface="+mj-lt"/>
                <a:cs typeface="+mj-lt"/>
              </a:rPr>
            </a:br>
            <a:r>
              <a:rPr lang="en-US" sz="2400">
                <a:ea typeface="+mj-lt"/>
                <a:cs typeface="+mj-lt"/>
              </a:rPr>
              <a:t>What happened in the last 20 years? </a:t>
            </a:r>
            <a:endParaRPr lang="en-US"/>
          </a:p>
          <a:p>
            <a:endParaRPr lang="en-US" sz="4000" b="1">
              <a:cs typeface="Calibri Light"/>
            </a:endParaRP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090AFF-5BC7-C7B2-07A5-B0C3BE1F18C1}"/>
              </a:ext>
            </a:extLst>
          </p:cNvPr>
          <p:cNvSpPr>
            <a:spLocks noGrp="1"/>
          </p:cNvSpPr>
          <p:nvPr>
            <p:ph idx="1"/>
          </p:nvPr>
        </p:nvSpPr>
        <p:spPr>
          <a:xfrm>
            <a:off x="590719" y="2330505"/>
            <a:ext cx="4559425" cy="3979585"/>
          </a:xfrm>
        </p:spPr>
        <p:txBody>
          <a:bodyPr anchor="ctr">
            <a:normAutofit/>
          </a:bodyPr>
          <a:lstStyle/>
          <a:p>
            <a:endParaRPr lang="en-US"/>
          </a:p>
          <a:p>
            <a:endParaRPr lang="en-US" sz="2000">
              <a:cs typeface="Calibri"/>
            </a:endParaRPr>
          </a:p>
          <a:p>
            <a:pPr marL="0" indent="0">
              <a:buNone/>
            </a:pPr>
            <a:endParaRPr lang="en-US" sz="2000">
              <a:cs typeface="Calibri"/>
            </a:endParaRPr>
          </a:p>
          <a:p>
            <a:endParaRPr lang="en-US" sz="20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DB15E7C-24BB-835B-B119-25D8FD4266C9}"/>
              </a:ext>
            </a:extLst>
          </p:cNvPr>
          <p:cNvSpPr>
            <a:spLocks noGrp="1"/>
          </p:cNvSpPr>
          <p:nvPr>
            <p:ph type="sldNum" sz="quarter" idx="12"/>
          </p:nvPr>
        </p:nvSpPr>
        <p:spPr>
          <a:xfrm>
            <a:off x="9385070" y="6492240"/>
            <a:ext cx="1055716" cy="365125"/>
          </a:xfrm>
        </p:spPr>
        <p:txBody>
          <a:bodyPr>
            <a:normAutofit/>
          </a:bodyPr>
          <a:lstStyle/>
          <a:p>
            <a:pPr>
              <a:spcAft>
                <a:spcPts val="600"/>
              </a:spcAft>
            </a:pPr>
            <a:fld id="{EB954E6B-877C-2742-9BE1-B6E9E740A49A}" type="slidenum">
              <a:rPr lang="en-US" smtClean="0"/>
              <a:pPr>
                <a:spcAft>
                  <a:spcPts val="600"/>
                </a:spcAft>
              </a:pPr>
              <a:t>4</a:t>
            </a:fld>
            <a:endParaRPr lang="en-US"/>
          </a:p>
        </p:txBody>
      </p:sp>
      <p:pic>
        <p:nvPicPr>
          <p:cNvPr id="7" name="Content Placeholder 3" descr="Chart&#10;&#10;Description automatically generated">
            <a:extLst>
              <a:ext uri="{FF2B5EF4-FFF2-40B4-BE49-F238E27FC236}">
                <a16:creationId xmlns:a16="http://schemas.microsoft.com/office/drawing/2014/main" id="{AEEE9037-C48E-7079-5E2E-2A114C185AEB}"/>
              </a:ext>
            </a:extLst>
          </p:cNvPr>
          <p:cNvPicPr>
            <a:picLocks noChangeAspect="1"/>
          </p:cNvPicPr>
          <p:nvPr/>
        </p:nvPicPr>
        <p:blipFill>
          <a:blip r:embed="rId3"/>
          <a:stretch>
            <a:fillRect/>
          </a:stretch>
        </p:blipFill>
        <p:spPr>
          <a:xfrm>
            <a:off x="311255" y="2852847"/>
            <a:ext cx="5017676" cy="2097426"/>
          </a:xfrm>
          <a:prstGeom prst="rect">
            <a:avLst/>
          </a:prstGeom>
        </p:spPr>
      </p:pic>
      <p:pic>
        <p:nvPicPr>
          <p:cNvPr id="9" name="Picture 8" descr="Chart, histogram&#10;&#10;Description automatically generated">
            <a:extLst>
              <a:ext uri="{FF2B5EF4-FFF2-40B4-BE49-F238E27FC236}">
                <a16:creationId xmlns:a16="http://schemas.microsoft.com/office/drawing/2014/main" id="{BEDAF082-D628-5B27-E63B-A0859C95ABD1}"/>
              </a:ext>
            </a:extLst>
          </p:cNvPr>
          <p:cNvPicPr>
            <a:picLocks noChangeAspect="1"/>
          </p:cNvPicPr>
          <p:nvPr/>
        </p:nvPicPr>
        <p:blipFill rotWithShape="1">
          <a:blip r:embed="rId4"/>
          <a:srcRect t="10781" r="-57" b="-15"/>
          <a:stretch/>
        </p:blipFill>
        <p:spPr>
          <a:xfrm>
            <a:off x="7169808" y="873146"/>
            <a:ext cx="2737255" cy="2227027"/>
          </a:xfrm>
          <a:prstGeom prst="rect">
            <a:avLst/>
          </a:prstGeom>
        </p:spPr>
      </p:pic>
      <p:pic>
        <p:nvPicPr>
          <p:cNvPr id="15" name="Picture 14" descr="Histogram&#10;&#10;Description automatically generated">
            <a:extLst>
              <a:ext uri="{FF2B5EF4-FFF2-40B4-BE49-F238E27FC236}">
                <a16:creationId xmlns:a16="http://schemas.microsoft.com/office/drawing/2014/main" id="{9724B415-2A92-B02F-E7F2-E8CD0EE8D1D5}"/>
              </a:ext>
            </a:extLst>
          </p:cNvPr>
          <p:cNvPicPr>
            <a:picLocks noChangeAspect="1"/>
          </p:cNvPicPr>
          <p:nvPr/>
        </p:nvPicPr>
        <p:blipFill rotWithShape="1">
          <a:blip r:embed="rId5"/>
          <a:srcRect t="9550" r="-107" b="-180"/>
          <a:stretch/>
        </p:blipFill>
        <p:spPr>
          <a:xfrm>
            <a:off x="6974281" y="3487933"/>
            <a:ext cx="2928101" cy="2376761"/>
          </a:xfrm>
          <a:prstGeom prst="rect">
            <a:avLst/>
          </a:prstGeom>
        </p:spPr>
      </p:pic>
      <p:graphicFrame>
        <p:nvGraphicFramePr>
          <p:cNvPr id="19" name="Table 14">
            <a:extLst>
              <a:ext uri="{FF2B5EF4-FFF2-40B4-BE49-F238E27FC236}">
                <a16:creationId xmlns:a16="http://schemas.microsoft.com/office/drawing/2014/main" id="{A2171F8C-60BA-1316-5FC0-238C2B8D253D}"/>
              </a:ext>
            </a:extLst>
          </p:cNvPr>
          <p:cNvGraphicFramePr>
            <a:graphicFrameLocks noGrp="1"/>
          </p:cNvGraphicFramePr>
          <p:nvPr>
            <p:extLst>
              <p:ext uri="{D42A27DB-BD31-4B8C-83A1-F6EECF244321}">
                <p14:modId xmlns:p14="http://schemas.microsoft.com/office/powerpoint/2010/main" val="2634001696"/>
              </p:ext>
            </p:extLst>
          </p:nvPr>
        </p:nvGraphicFramePr>
        <p:xfrm>
          <a:off x="1112761" y="5479142"/>
          <a:ext cx="3483424" cy="914400"/>
        </p:xfrm>
        <a:graphic>
          <a:graphicData uri="http://schemas.openxmlformats.org/drawingml/2006/table">
            <a:tbl>
              <a:tblPr firstRow="1" bandRow="1">
                <a:tableStyleId>{2D5ABB26-0587-4C30-8999-92F81FD0307C}</a:tableStyleId>
              </a:tblPr>
              <a:tblGrid>
                <a:gridCol w="1608664">
                  <a:extLst>
                    <a:ext uri="{9D8B030D-6E8A-4147-A177-3AD203B41FA5}">
                      <a16:colId xmlns:a16="http://schemas.microsoft.com/office/drawing/2014/main" val="762681669"/>
                    </a:ext>
                  </a:extLst>
                </a:gridCol>
                <a:gridCol w="761999">
                  <a:extLst>
                    <a:ext uri="{9D8B030D-6E8A-4147-A177-3AD203B41FA5}">
                      <a16:colId xmlns:a16="http://schemas.microsoft.com/office/drawing/2014/main" val="3141227003"/>
                    </a:ext>
                  </a:extLst>
                </a:gridCol>
                <a:gridCol w="1112761">
                  <a:extLst>
                    <a:ext uri="{9D8B030D-6E8A-4147-A177-3AD203B41FA5}">
                      <a16:colId xmlns:a16="http://schemas.microsoft.com/office/drawing/2014/main" val="2090872695"/>
                    </a:ext>
                  </a:extLst>
                </a:gridCol>
              </a:tblGrid>
              <a:tr h="262282">
                <a:tc>
                  <a:txBody>
                    <a:bodyPr/>
                    <a:lstStyle/>
                    <a:p>
                      <a:endParaRPr lang="en-US" sz="1400"/>
                    </a:p>
                  </a:txBody>
                  <a:tcPr>
                    <a:lnT w="12700">
                      <a:solidFill>
                        <a:schemeClr val="tx1"/>
                      </a:solidFill>
                    </a:lnT>
                    <a:lnB w="38100">
                      <a:solidFill>
                        <a:schemeClr val="tx1"/>
                      </a:solidFill>
                    </a:lnB>
                  </a:tcPr>
                </a:tc>
                <a:tc>
                  <a:txBody>
                    <a:bodyPr/>
                    <a:lstStyle/>
                    <a:p>
                      <a:r>
                        <a:rPr lang="en-US" sz="1400" err="1"/>
                        <a:t>Coef</a:t>
                      </a:r>
                      <a:endParaRPr lang="en-US" sz="1400"/>
                    </a:p>
                  </a:txBody>
                  <a:tcPr>
                    <a:lnT w="12700">
                      <a:solidFill>
                        <a:schemeClr val="tx1"/>
                      </a:solidFill>
                    </a:lnT>
                    <a:lnB w="38100">
                      <a:solidFill>
                        <a:schemeClr val="tx1"/>
                      </a:solidFill>
                    </a:lnB>
                  </a:tcPr>
                </a:tc>
                <a:tc>
                  <a:txBody>
                    <a:bodyPr/>
                    <a:lstStyle/>
                    <a:p>
                      <a:r>
                        <a:rPr lang="en-US" sz="1400"/>
                        <a:t>95% CI</a:t>
                      </a:r>
                    </a:p>
                  </a:txBody>
                  <a:tcPr>
                    <a:lnT w="12700">
                      <a:solidFill>
                        <a:schemeClr val="tx1"/>
                      </a:solidFill>
                    </a:lnT>
                    <a:lnB w="38100">
                      <a:solidFill>
                        <a:schemeClr val="tx1"/>
                      </a:solidFill>
                    </a:lnB>
                  </a:tcPr>
                </a:tc>
                <a:extLst>
                  <a:ext uri="{0D108BD9-81ED-4DB2-BD59-A6C34878D82A}">
                    <a16:rowId xmlns:a16="http://schemas.microsoft.com/office/drawing/2014/main" val="980720589"/>
                  </a:ext>
                </a:extLst>
              </a:tr>
              <a:tr h="252195">
                <a:tc>
                  <a:txBody>
                    <a:bodyPr/>
                    <a:lstStyle/>
                    <a:p>
                      <a:r>
                        <a:rPr lang="en-US" sz="1400"/>
                        <a:t>Auto correlation</a:t>
                      </a:r>
                    </a:p>
                  </a:txBody>
                  <a:tcPr>
                    <a:lnT w="38100">
                      <a:solidFill>
                        <a:schemeClr val="tx1"/>
                      </a:solidFill>
                    </a:lnT>
                    <a:lnB w="12700">
                      <a:solidFill>
                        <a:schemeClr val="tx1"/>
                      </a:solidFill>
                    </a:lnB>
                  </a:tcPr>
                </a:tc>
                <a:tc>
                  <a:txBody>
                    <a:bodyPr/>
                    <a:lstStyle/>
                    <a:p>
                      <a:r>
                        <a:rPr lang="en-US" sz="1400"/>
                        <a:t>0.78</a:t>
                      </a:r>
                    </a:p>
                  </a:txBody>
                  <a:tcPr>
                    <a:lnT w="38100">
                      <a:solidFill>
                        <a:schemeClr val="tx1"/>
                      </a:solidFill>
                    </a:lnT>
                    <a:lnB w="12700">
                      <a:solidFill>
                        <a:schemeClr val="tx1"/>
                      </a:solidFill>
                    </a:lnB>
                  </a:tcPr>
                </a:tc>
                <a:tc>
                  <a:txBody>
                    <a:bodyPr/>
                    <a:lstStyle/>
                    <a:p>
                      <a:r>
                        <a:rPr lang="en-US" sz="1400"/>
                        <a:t>0.71-0.86</a:t>
                      </a:r>
                    </a:p>
                  </a:txBody>
                  <a:tcPr>
                    <a:lnT w="38100">
                      <a:solidFill>
                        <a:schemeClr val="tx1"/>
                      </a:solidFill>
                    </a:lnT>
                    <a:lnB w="12700">
                      <a:solidFill>
                        <a:schemeClr val="tx1"/>
                      </a:solidFill>
                    </a:lnB>
                  </a:tcPr>
                </a:tc>
                <a:extLst>
                  <a:ext uri="{0D108BD9-81ED-4DB2-BD59-A6C34878D82A}">
                    <a16:rowId xmlns:a16="http://schemas.microsoft.com/office/drawing/2014/main" val="1384529902"/>
                  </a:ext>
                </a:extLst>
              </a:tr>
              <a:tr h="272371">
                <a:tc>
                  <a:txBody>
                    <a:bodyPr/>
                    <a:lstStyle/>
                    <a:p>
                      <a:r>
                        <a:rPr lang="en-US" sz="1400"/>
                        <a:t>Model </a:t>
                      </a:r>
                      <a:r>
                        <a:rPr lang="en-US" sz="1400" u="none" strike="noStrike" noProof="0"/>
                        <a:t>R</a:t>
                      </a:r>
                      <a:r>
                        <a:rPr lang="en-US" sz="1400" u="none" strike="noStrike" baseline="30000" noProof="0"/>
                        <a:t>2</a:t>
                      </a:r>
                      <a:r>
                        <a:rPr lang="en-US" sz="1400" u="none" strike="noStrike" noProof="0"/>
                        <a:t>  = </a:t>
                      </a:r>
                      <a:r>
                        <a:rPr lang="en-US" sz="1400"/>
                        <a:t>0.85</a:t>
                      </a:r>
                      <a:endParaRPr lang="en-US" sz="1400" u="none" strike="noStrike" baseline="30000" noProof="0"/>
                    </a:p>
                  </a:txBody>
                  <a:tcPr>
                    <a:lnT w="12700">
                      <a:solidFill>
                        <a:schemeClr val="tx1"/>
                      </a:solidFill>
                    </a:lnT>
                  </a:tcPr>
                </a:tc>
                <a:tc>
                  <a:txBody>
                    <a:bodyPr/>
                    <a:lstStyle/>
                    <a:p>
                      <a:endParaRPr lang="en-US" sz="1400"/>
                    </a:p>
                  </a:txBody>
                  <a:tcPr>
                    <a:lnT w="12700">
                      <a:solidFill>
                        <a:schemeClr val="tx1"/>
                      </a:solidFill>
                    </a:lnT>
                  </a:tcPr>
                </a:tc>
                <a:tc>
                  <a:txBody>
                    <a:bodyPr/>
                    <a:lstStyle/>
                    <a:p>
                      <a:endParaRPr lang="en-US" sz="1400"/>
                    </a:p>
                  </a:txBody>
                  <a:tcPr>
                    <a:lnT w="12700">
                      <a:solidFill>
                        <a:schemeClr val="tx1"/>
                      </a:solidFill>
                    </a:lnT>
                  </a:tcPr>
                </a:tc>
                <a:extLst>
                  <a:ext uri="{0D108BD9-81ED-4DB2-BD59-A6C34878D82A}">
                    <a16:rowId xmlns:a16="http://schemas.microsoft.com/office/drawing/2014/main" val="3808506987"/>
                  </a:ext>
                </a:extLst>
              </a:tr>
            </a:tbl>
          </a:graphicData>
        </a:graphic>
      </p:graphicFrame>
      <p:sp>
        <p:nvSpPr>
          <p:cNvPr id="22" name="TextBox 21">
            <a:extLst>
              <a:ext uri="{FF2B5EF4-FFF2-40B4-BE49-F238E27FC236}">
                <a16:creationId xmlns:a16="http://schemas.microsoft.com/office/drawing/2014/main" id="{DF86AFC8-E4F6-B877-83C7-B7FF6FE19F91}"/>
              </a:ext>
            </a:extLst>
          </p:cNvPr>
          <p:cNvSpPr txBox="1"/>
          <p:nvPr/>
        </p:nvSpPr>
        <p:spPr>
          <a:xfrm>
            <a:off x="572614" y="5214957"/>
            <a:ext cx="516021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Significant serial correlation accommodated in the model</a:t>
            </a:r>
            <a:endParaRPr lang="en-US" sz="1200"/>
          </a:p>
          <a:p>
            <a:pPr algn="l"/>
            <a:endParaRPr lang="en-US">
              <a:cs typeface="Calibri"/>
            </a:endParaRPr>
          </a:p>
        </p:txBody>
      </p:sp>
      <p:sp>
        <p:nvSpPr>
          <p:cNvPr id="24" name="TextBox 23">
            <a:extLst>
              <a:ext uri="{FF2B5EF4-FFF2-40B4-BE49-F238E27FC236}">
                <a16:creationId xmlns:a16="http://schemas.microsoft.com/office/drawing/2014/main" id="{6F730DA5-9825-11C3-C62F-02A83506C758}"/>
              </a:ext>
            </a:extLst>
          </p:cNvPr>
          <p:cNvSpPr txBox="1"/>
          <p:nvPr/>
        </p:nvSpPr>
        <p:spPr>
          <a:xfrm>
            <a:off x="6041571" y="614540"/>
            <a:ext cx="302380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Annual mean chlorophyll-a cycle</a:t>
            </a:r>
          </a:p>
        </p:txBody>
      </p:sp>
      <p:sp>
        <p:nvSpPr>
          <p:cNvPr id="26" name="TextBox 25">
            <a:extLst>
              <a:ext uri="{FF2B5EF4-FFF2-40B4-BE49-F238E27FC236}">
                <a16:creationId xmlns:a16="http://schemas.microsoft.com/office/drawing/2014/main" id="{D26084FD-9275-D6E5-1610-439182ED67EB}"/>
              </a:ext>
            </a:extLst>
          </p:cNvPr>
          <p:cNvSpPr txBox="1"/>
          <p:nvPr/>
        </p:nvSpPr>
        <p:spPr>
          <a:xfrm>
            <a:off x="5952271" y="3242423"/>
            <a:ext cx="44539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Significant Harmonics in the chlorophyll-a signal</a:t>
            </a:r>
          </a:p>
          <a:p>
            <a:endParaRPr lang="en-US" sz="1600">
              <a:cs typeface="Calibri"/>
            </a:endParaRPr>
          </a:p>
        </p:txBody>
      </p:sp>
      <p:pic>
        <p:nvPicPr>
          <p:cNvPr id="28" name="Picture 27" descr="A picture containing text, antenna&#10;&#10;Description automatically generated">
            <a:extLst>
              <a:ext uri="{FF2B5EF4-FFF2-40B4-BE49-F238E27FC236}">
                <a16:creationId xmlns:a16="http://schemas.microsoft.com/office/drawing/2014/main" id="{54D62186-FB2D-B73E-AAEB-B1782E19E28C}"/>
              </a:ext>
            </a:extLst>
          </p:cNvPr>
          <p:cNvPicPr>
            <a:picLocks noChangeAspect="1"/>
          </p:cNvPicPr>
          <p:nvPr/>
        </p:nvPicPr>
        <p:blipFill>
          <a:blip r:embed="rId6"/>
          <a:stretch>
            <a:fillRect/>
          </a:stretch>
        </p:blipFill>
        <p:spPr>
          <a:xfrm>
            <a:off x="314663" y="2850320"/>
            <a:ext cx="4879761" cy="2131429"/>
          </a:xfrm>
          <a:prstGeom prst="rect">
            <a:avLst/>
          </a:prstGeom>
        </p:spPr>
      </p:pic>
      <p:sp>
        <p:nvSpPr>
          <p:cNvPr id="29" name="TextBox 28">
            <a:extLst>
              <a:ext uri="{FF2B5EF4-FFF2-40B4-BE49-F238E27FC236}">
                <a16:creationId xmlns:a16="http://schemas.microsoft.com/office/drawing/2014/main" id="{F5BA8335-D00C-D01D-FC07-D37E74C170B2}"/>
              </a:ext>
            </a:extLst>
          </p:cNvPr>
          <p:cNvSpPr txBox="1"/>
          <p:nvPr/>
        </p:nvSpPr>
        <p:spPr>
          <a:xfrm>
            <a:off x="480591" y="2422263"/>
            <a:ext cx="414248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Chlorophyll-a Dominant Frequency Model</a:t>
            </a:r>
          </a:p>
        </p:txBody>
      </p:sp>
      <p:cxnSp>
        <p:nvCxnSpPr>
          <p:cNvPr id="6" name="Straight Arrow Connector 5">
            <a:extLst>
              <a:ext uri="{FF2B5EF4-FFF2-40B4-BE49-F238E27FC236}">
                <a16:creationId xmlns:a16="http://schemas.microsoft.com/office/drawing/2014/main" id="{7D98709C-C516-18F8-877D-5036519898BC}"/>
              </a:ext>
            </a:extLst>
          </p:cNvPr>
          <p:cNvCxnSpPr/>
          <p:nvPr/>
        </p:nvCxnSpPr>
        <p:spPr>
          <a:xfrm>
            <a:off x="8555981" y="4440099"/>
            <a:ext cx="280673" cy="16545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A13DBE2-A446-C50F-006D-3695E8C8B402}"/>
              </a:ext>
            </a:extLst>
          </p:cNvPr>
          <p:cNvSpPr txBox="1"/>
          <p:nvPr/>
        </p:nvSpPr>
        <p:spPr>
          <a:xfrm>
            <a:off x="8230492" y="4169992"/>
            <a:ext cx="91732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1 Year</a:t>
            </a:r>
          </a:p>
        </p:txBody>
      </p:sp>
      <p:cxnSp>
        <p:nvCxnSpPr>
          <p:cNvPr id="21" name="Straight Arrow Connector 20">
            <a:extLst>
              <a:ext uri="{FF2B5EF4-FFF2-40B4-BE49-F238E27FC236}">
                <a16:creationId xmlns:a16="http://schemas.microsoft.com/office/drawing/2014/main" id="{472D2894-11C4-6398-507C-F3233D918E2F}"/>
              </a:ext>
            </a:extLst>
          </p:cNvPr>
          <p:cNvCxnSpPr/>
          <p:nvPr/>
        </p:nvCxnSpPr>
        <p:spPr>
          <a:xfrm flipH="1">
            <a:off x="7542463" y="3992576"/>
            <a:ext cx="233374" cy="26221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EA13A4E-34B8-1AAC-6A70-26C662D8FBDA}"/>
              </a:ext>
            </a:extLst>
          </p:cNvPr>
          <p:cNvSpPr txBox="1"/>
          <p:nvPr/>
        </p:nvSpPr>
        <p:spPr>
          <a:xfrm>
            <a:off x="7589444" y="3740611"/>
            <a:ext cx="11229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20 Year</a:t>
            </a:r>
          </a:p>
        </p:txBody>
      </p:sp>
    </p:spTree>
    <p:extLst>
      <p:ext uri="{BB962C8B-B14F-4D97-AF65-F5344CB8AC3E}">
        <p14:creationId xmlns:p14="http://schemas.microsoft.com/office/powerpoint/2010/main" val="34708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57AF50-7D50-A7C4-3439-32AFF4DDCD8C}"/>
              </a:ext>
            </a:extLst>
          </p:cNvPr>
          <p:cNvSpPr>
            <a:spLocks noGrp="1"/>
          </p:cNvSpPr>
          <p:nvPr>
            <p:ph type="title"/>
          </p:nvPr>
        </p:nvSpPr>
        <p:spPr>
          <a:xfrm>
            <a:off x="640080" y="325369"/>
            <a:ext cx="4368602" cy="1956841"/>
          </a:xfrm>
        </p:spPr>
        <p:txBody>
          <a:bodyPr anchor="b">
            <a:normAutofit/>
          </a:bodyPr>
          <a:lstStyle/>
          <a:p>
            <a:r>
              <a:rPr lang="en-US" sz="4200" b="1"/>
              <a:t>Dominant frequency analysis: </a:t>
            </a:r>
            <a:br>
              <a:rPr lang="en-US" sz="4200" b="1"/>
            </a:br>
            <a:endParaRPr lang="en-US" sz="4200" b="1">
              <a:cs typeface="Calibri Light"/>
            </a:endParaRP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C48D16-AE6A-243C-2AD8-7C23D99383B0}"/>
              </a:ext>
            </a:extLst>
          </p:cNvPr>
          <p:cNvSpPr>
            <a:spLocks noGrp="1"/>
          </p:cNvSpPr>
          <p:nvPr>
            <p:ph idx="1"/>
          </p:nvPr>
        </p:nvSpPr>
        <p:spPr>
          <a:xfrm>
            <a:off x="640080" y="2872899"/>
            <a:ext cx="4662152" cy="3320668"/>
          </a:xfrm>
        </p:spPr>
        <p:txBody>
          <a:bodyPr vert="horz" lIns="91440" tIns="45720" rIns="91440" bIns="45720" rtlCol="0" anchor="t">
            <a:normAutofit/>
          </a:bodyPr>
          <a:lstStyle/>
          <a:p>
            <a:endParaRPr lang="en-US" sz="1900">
              <a:cs typeface="Calibri"/>
            </a:endParaRPr>
          </a:p>
          <a:p>
            <a:r>
              <a:rPr lang="en-US" sz="3200"/>
              <a:t>Significant 20-year cycle </a:t>
            </a:r>
            <a:endParaRPr lang="en-US" sz="3200">
              <a:cs typeface="Calibri"/>
            </a:endParaRPr>
          </a:p>
          <a:p>
            <a:r>
              <a:rPr lang="en-US" sz="3200">
                <a:ea typeface="+mn-lt"/>
                <a:cs typeface="+mn-lt"/>
              </a:rPr>
              <a:t>Cyclical Atlantic changes</a:t>
            </a:r>
            <a:endParaRPr lang="en-US" sz="3200">
              <a:cs typeface="Calibri"/>
            </a:endParaRPr>
          </a:p>
          <a:p>
            <a:r>
              <a:rPr lang="en-US" sz="3200"/>
              <a:t>Sea surface temperature changes</a:t>
            </a:r>
            <a:endParaRPr lang="en-US" sz="3200">
              <a:cs typeface="Calibri"/>
            </a:endParaRPr>
          </a:p>
          <a:p>
            <a:endParaRPr lang="en-US" sz="1900">
              <a:cs typeface="Calibri"/>
            </a:endParaRPr>
          </a:p>
          <a:p>
            <a:endParaRPr lang="en-US" sz="1900"/>
          </a:p>
          <a:p>
            <a:endParaRPr lang="en-US" sz="1900"/>
          </a:p>
          <a:p>
            <a:endParaRPr lang="en-US" sz="1900">
              <a:cs typeface="Calibri" panose="020F0502020204030204"/>
            </a:endParaRPr>
          </a:p>
          <a:p>
            <a:pPr marL="0" indent="0">
              <a:buNone/>
            </a:pPr>
            <a:endParaRPr lang="en-US" sz="1900">
              <a:cs typeface="Calibri" panose="020F0502020204030204"/>
            </a:endParaRPr>
          </a:p>
        </p:txBody>
      </p:sp>
      <p:pic>
        <p:nvPicPr>
          <p:cNvPr id="8" name="Picture 8">
            <a:extLst>
              <a:ext uri="{FF2B5EF4-FFF2-40B4-BE49-F238E27FC236}">
                <a16:creationId xmlns:a16="http://schemas.microsoft.com/office/drawing/2014/main" id="{18B7960E-3C9F-ED55-23C3-D2B9319F17D1}"/>
              </a:ext>
            </a:extLst>
          </p:cNvPr>
          <p:cNvPicPr>
            <a:picLocks noChangeAspect="1"/>
          </p:cNvPicPr>
          <p:nvPr/>
        </p:nvPicPr>
        <p:blipFill rotWithShape="1">
          <a:blip r:embed="rId3"/>
          <a:srcRect l="13582" r="14199"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483EB69E-F525-C063-F1EC-D8368A64DABA}"/>
              </a:ext>
            </a:extLst>
          </p:cNvPr>
          <p:cNvSpPr>
            <a:spLocks noGrp="1"/>
          </p:cNvSpPr>
          <p:nvPr>
            <p:ph type="sldNum" sz="quarter" idx="12"/>
          </p:nvPr>
        </p:nvSpPr>
        <p:spPr>
          <a:xfrm>
            <a:off x="10439400" y="6356350"/>
            <a:ext cx="914400" cy="365125"/>
          </a:xfrm>
        </p:spPr>
        <p:txBody>
          <a:bodyPr>
            <a:normAutofit/>
          </a:bodyPr>
          <a:lstStyle/>
          <a:p>
            <a:pPr>
              <a:spcAft>
                <a:spcPts val="600"/>
              </a:spcAft>
            </a:pPr>
            <a:fld id="{EB954E6B-877C-2742-9BE1-B6E9E740A49A}"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33713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597576-355D-7370-9BE1-EF251E696083}"/>
              </a:ext>
            </a:extLst>
          </p:cNvPr>
          <p:cNvSpPr>
            <a:spLocks noGrp="1"/>
          </p:cNvSpPr>
          <p:nvPr>
            <p:ph type="title"/>
          </p:nvPr>
        </p:nvSpPr>
        <p:spPr>
          <a:xfrm>
            <a:off x="838201" y="365125"/>
            <a:ext cx="5251316" cy="1807305"/>
          </a:xfrm>
        </p:spPr>
        <p:txBody>
          <a:bodyPr>
            <a:normAutofit/>
          </a:bodyPr>
          <a:lstStyle/>
          <a:p>
            <a:r>
              <a:rPr lang="en-US" b="1"/>
              <a:t>Further analysis</a:t>
            </a:r>
            <a:endParaRPr lang="en-US" b="1">
              <a:cs typeface="Calibri Light"/>
            </a:endParaRPr>
          </a:p>
        </p:txBody>
      </p:sp>
      <p:sp>
        <p:nvSpPr>
          <p:cNvPr id="3" name="Content Placeholder 2">
            <a:extLst>
              <a:ext uri="{FF2B5EF4-FFF2-40B4-BE49-F238E27FC236}">
                <a16:creationId xmlns:a16="http://schemas.microsoft.com/office/drawing/2014/main" id="{EE090AFF-5BC7-C7B2-07A5-B0C3BE1F18C1}"/>
              </a:ext>
            </a:extLst>
          </p:cNvPr>
          <p:cNvSpPr>
            <a:spLocks noGrp="1"/>
          </p:cNvSpPr>
          <p:nvPr>
            <p:ph idx="1"/>
          </p:nvPr>
        </p:nvSpPr>
        <p:spPr>
          <a:xfrm>
            <a:off x="838200" y="2333297"/>
            <a:ext cx="4619621" cy="3843666"/>
          </a:xfrm>
        </p:spPr>
        <p:txBody>
          <a:bodyPr vert="horz" lIns="91440" tIns="45720" rIns="91440" bIns="45720" rtlCol="0" anchor="t">
            <a:normAutofit/>
          </a:bodyPr>
          <a:lstStyle/>
          <a:p>
            <a:endParaRPr lang="en-US" sz="2000"/>
          </a:p>
          <a:p>
            <a:r>
              <a:rPr lang="en-US" sz="2400"/>
              <a:t>Climate change contribution through carbon absorption</a:t>
            </a:r>
            <a:endParaRPr lang="en-US" sz="2400" err="1">
              <a:cs typeface="Calibri" panose="020F0502020204030204"/>
            </a:endParaRPr>
          </a:p>
          <a:p>
            <a:r>
              <a:rPr lang="en-US" sz="2400"/>
              <a:t>High nutrient plankton-chlorophyll relation</a:t>
            </a:r>
            <a:endParaRPr lang="en-US" sz="2400">
              <a:cs typeface="Calibri" panose="020F0502020204030204"/>
            </a:endParaRPr>
          </a:p>
          <a:p>
            <a:r>
              <a:rPr lang="en-US" sz="2400"/>
              <a:t>Net primary product: plankton contributing in </a:t>
            </a:r>
            <a:r>
              <a:rPr lang="en-US" sz="2400">
                <a:ea typeface="+mn-lt"/>
                <a:cs typeface="+mn-lt"/>
              </a:rPr>
              <a:t>CO2 </a:t>
            </a:r>
            <a:r>
              <a:rPr lang="en-US" sz="2400"/>
              <a:t>absorption</a:t>
            </a:r>
            <a:endParaRPr lang="en-US" sz="2400">
              <a:cs typeface="Calibri" panose="020F0502020204030204"/>
            </a:endParaRPr>
          </a:p>
          <a:p>
            <a:endParaRPr lang="en-US" sz="2000">
              <a:cs typeface="Calibri"/>
            </a:endParaRPr>
          </a:p>
          <a:p>
            <a:pPr marL="0" indent="0">
              <a:buNone/>
            </a:pPr>
            <a:endParaRPr lang="en-US" sz="2000">
              <a:cs typeface="Calibri"/>
            </a:endParaRPr>
          </a:p>
          <a:p>
            <a:endParaRPr lang="en-US" sz="2000"/>
          </a:p>
        </p:txBody>
      </p:sp>
      <p:pic>
        <p:nvPicPr>
          <p:cNvPr id="6" name="Picture 6" descr="A picture containing text&#10;&#10;Description automatically generated">
            <a:extLst>
              <a:ext uri="{FF2B5EF4-FFF2-40B4-BE49-F238E27FC236}">
                <a16:creationId xmlns:a16="http://schemas.microsoft.com/office/drawing/2014/main" id="{0CF9981A-3749-1F73-1E8E-822C2692F748}"/>
              </a:ext>
            </a:extLst>
          </p:cNvPr>
          <p:cNvPicPr>
            <a:picLocks noChangeAspect="1"/>
          </p:cNvPicPr>
          <p:nvPr/>
        </p:nvPicPr>
        <p:blipFill rotWithShape="1">
          <a:blip r:embed="rId3"/>
          <a:srcRect l="14253" r="1923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7DB15E7C-24BB-835B-B119-25D8FD4266C9}"/>
              </a:ext>
            </a:extLst>
          </p:cNvPr>
          <p:cNvSpPr>
            <a:spLocks noGrp="1"/>
          </p:cNvSpPr>
          <p:nvPr>
            <p:ph type="sldNum" sz="quarter" idx="12"/>
          </p:nvPr>
        </p:nvSpPr>
        <p:spPr>
          <a:xfrm>
            <a:off x="8610600" y="6356350"/>
            <a:ext cx="2743200" cy="365125"/>
          </a:xfrm>
        </p:spPr>
        <p:txBody>
          <a:bodyPr>
            <a:normAutofit/>
          </a:bodyPr>
          <a:lstStyle/>
          <a:p>
            <a:pPr>
              <a:spcAft>
                <a:spcPts val="600"/>
              </a:spcAft>
            </a:pPr>
            <a:fld id="{EB954E6B-877C-2742-9BE1-B6E9E740A49A}" type="slidenum">
              <a:rPr lang="en-US">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3386215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49980E-2E44-450A-2613-8B4BC56FF8F0}"/>
              </a:ext>
            </a:extLst>
          </p:cNvPr>
          <p:cNvGrpSpPr/>
          <p:nvPr/>
        </p:nvGrpSpPr>
        <p:grpSpPr>
          <a:xfrm>
            <a:off x="0" y="6947"/>
            <a:ext cx="12191999" cy="6854653"/>
            <a:chOff x="0" y="0"/>
            <a:chExt cx="12191999" cy="6854653"/>
          </a:xfrm>
        </p:grpSpPr>
        <p:sp>
          <p:nvSpPr>
            <p:cNvPr id="10" name="ZoneTexte 9">
              <a:extLst>
                <a:ext uri="{FF2B5EF4-FFF2-40B4-BE49-F238E27FC236}">
                  <a16:creationId xmlns:a16="http://schemas.microsoft.com/office/drawing/2014/main" id="{9253E5B9-D562-5A51-6254-46576C5A3933}"/>
                </a:ext>
              </a:extLst>
            </p:cNvPr>
            <p:cNvSpPr txBox="1"/>
            <p:nvPr/>
          </p:nvSpPr>
          <p:spPr>
            <a:xfrm flipH="1">
              <a:off x="9143662" y="3347"/>
              <a:ext cx="3048337" cy="1815882"/>
            </a:xfrm>
            <a:prstGeom prst="rect">
              <a:avLst/>
            </a:prstGeom>
            <a:noFill/>
          </p:spPr>
          <p:txBody>
            <a:bodyPr wrap="square" lIns="91440" tIns="45720" rIns="91440" bIns="45720" rtlCol="0" anchor="t">
              <a:spAutoFit/>
            </a:bodyPr>
            <a:lstStyle/>
            <a:p>
              <a:r>
                <a:rPr lang="en-GB" sz="2800"/>
                <a:t>1998 – 2018 data in heatmap:</a:t>
              </a:r>
              <a:endParaRPr lang="en-GB" sz="2800">
                <a:cs typeface="Calibri"/>
              </a:endParaRPr>
            </a:p>
            <a:p>
              <a:r>
                <a:rPr lang="en-GB" sz="2800"/>
                <a:t>Salinity and Sea Surface Temps</a:t>
              </a:r>
              <a:endParaRPr lang="en-GB" sz="2800">
                <a:cs typeface="Calibri"/>
              </a:endParaRPr>
            </a:p>
          </p:txBody>
        </p:sp>
        <p:pic>
          <p:nvPicPr>
            <p:cNvPr id="7" name="Image 6">
              <a:extLst>
                <a:ext uri="{FF2B5EF4-FFF2-40B4-BE49-F238E27FC236}">
                  <a16:creationId xmlns:a16="http://schemas.microsoft.com/office/drawing/2014/main" id="{23260628-942D-7E1B-FD6A-72D6CC3AF5C9}"/>
                </a:ext>
              </a:extLst>
            </p:cNvPr>
            <p:cNvPicPr>
              <a:picLocks noChangeAspect="1"/>
            </p:cNvPicPr>
            <p:nvPr/>
          </p:nvPicPr>
          <p:blipFill rotWithShape="1">
            <a:blip r:embed="rId3"/>
            <a:srcRect r="25000"/>
            <a:stretch/>
          </p:blipFill>
          <p:spPr>
            <a:xfrm>
              <a:off x="0" y="0"/>
              <a:ext cx="9144000" cy="6854653"/>
            </a:xfrm>
            <a:prstGeom prst="rect">
              <a:avLst/>
            </a:prstGeom>
          </p:spPr>
        </p:pic>
      </p:grpSp>
      <p:pic>
        <p:nvPicPr>
          <p:cNvPr id="5" name="Image 4">
            <a:extLst>
              <a:ext uri="{FF2B5EF4-FFF2-40B4-BE49-F238E27FC236}">
                <a16:creationId xmlns:a16="http://schemas.microsoft.com/office/drawing/2014/main" id="{73DD30A2-7254-3DFF-441E-ADB9C363A504}"/>
              </a:ext>
            </a:extLst>
          </p:cNvPr>
          <p:cNvPicPr>
            <a:picLocks noChangeAspect="1"/>
          </p:cNvPicPr>
          <p:nvPr/>
        </p:nvPicPr>
        <p:blipFill rotWithShape="1">
          <a:blip r:embed="rId4"/>
          <a:srcRect r="25000"/>
          <a:stretch/>
        </p:blipFill>
        <p:spPr>
          <a:xfrm>
            <a:off x="-7246" y="6947"/>
            <a:ext cx="9143663" cy="6854400"/>
          </a:xfrm>
          <a:prstGeom prst="rect">
            <a:avLst/>
          </a:prstGeom>
        </p:spPr>
      </p:pic>
      <p:grpSp>
        <p:nvGrpSpPr>
          <p:cNvPr id="6" name="Group 5">
            <a:extLst>
              <a:ext uri="{FF2B5EF4-FFF2-40B4-BE49-F238E27FC236}">
                <a16:creationId xmlns:a16="http://schemas.microsoft.com/office/drawing/2014/main" id="{2918636A-2D88-2522-FC56-D2F8445E79AC}"/>
              </a:ext>
            </a:extLst>
          </p:cNvPr>
          <p:cNvGrpSpPr/>
          <p:nvPr/>
        </p:nvGrpSpPr>
        <p:grpSpPr>
          <a:xfrm>
            <a:off x="-7415" y="6947"/>
            <a:ext cx="12191326" cy="6854653"/>
            <a:chOff x="-1854" y="6947"/>
            <a:chExt cx="12191326" cy="6854653"/>
          </a:xfrm>
        </p:grpSpPr>
        <p:pic>
          <p:nvPicPr>
            <p:cNvPr id="9" name="Image 8">
              <a:extLst>
                <a:ext uri="{FF2B5EF4-FFF2-40B4-BE49-F238E27FC236}">
                  <a16:creationId xmlns:a16="http://schemas.microsoft.com/office/drawing/2014/main" id="{571646E8-152C-B137-2365-CAB32BE05270}"/>
                </a:ext>
              </a:extLst>
            </p:cNvPr>
            <p:cNvPicPr>
              <a:picLocks noChangeAspect="1"/>
            </p:cNvPicPr>
            <p:nvPr/>
          </p:nvPicPr>
          <p:blipFill rotWithShape="1">
            <a:blip r:embed="rId5"/>
            <a:srcRect r="25000"/>
            <a:stretch/>
          </p:blipFill>
          <p:spPr>
            <a:xfrm>
              <a:off x="-1854" y="6947"/>
              <a:ext cx="9144000" cy="6854653"/>
            </a:xfrm>
            <a:prstGeom prst="rect">
              <a:avLst/>
            </a:prstGeom>
          </p:spPr>
        </p:pic>
        <p:sp>
          <p:nvSpPr>
            <p:cNvPr id="4" name="TextBox 3">
              <a:extLst>
                <a:ext uri="{FF2B5EF4-FFF2-40B4-BE49-F238E27FC236}">
                  <a16:creationId xmlns:a16="http://schemas.microsoft.com/office/drawing/2014/main" id="{77355533-90FE-04E5-DF22-6D86CCE35E69}"/>
                </a:ext>
              </a:extLst>
            </p:cNvPr>
            <p:cNvSpPr txBox="1"/>
            <p:nvPr/>
          </p:nvSpPr>
          <p:spPr>
            <a:xfrm>
              <a:off x="9139787" y="2577724"/>
              <a:ext cx="3049685" cy="2246769"/>
            </a:xfrm>
            <a:prstGeom prst="rect">
              <a:avLst/>
            </a:prstGeom>
            <a:noFill/>
          </p:spPr>
          <p:txBody>
            <a:bodyPr wrap="square" lIns="91440" tIns="45720" rIns="91440" bIns="45720" rtlCol="0" anchor="t">
              <a:spAutoFit/>
            </a:bodyPr>
            <a:lstStyle/>
            <a:p>
              <a:r>
                <a:rPr lang="en-US" sz="2800"/>
                <a:t>1998 – 2014 data in heatmap:</a:t>
              </a:r>
              <a:br>
                <a:rPr lang="en-US" sz="2800"/>
              </a:br>
              <a:r>
                <a:rPr lang="en-US" sz="2800"/>
                <a:t>Indirect correlation of latitudinal wind with </a:t>
              </a:r>
              <a:r>
                <a:rPr lang="en-US" sz="2800" err="1"/>
                <a:t>chl</a:t>
              </a:r>
              <a:r>
                <a:rPr lang="en-US" sz="2800"/>
                <a:t>-a.</a:t>
              </a:r>
              <a:endParaRPr lang="en-US" sz="2800">
                <a:cs typeface="Calibri"/>
              </a:endParaRPr>
            </a:p>
          </p:txBody>
        </p:sp>
      </p:grpSp>
      <p:pic>
        <p:nvPicPr>
          <p:cNvPr id="12" name="Image 11">
            <a:extLst>
              <a:ext uri="{FF2B5EF4-FFF2-40B4-BE49-F238E27FC236}">
                <a16:creationId xmlns:a16="http://schemas.microsoft.com/office/drawing/2014/main" id="{8DFD6ED1-47F0-A119-827B-F05C36713901}"/>
              </a:ext>
            </a:extLst>
          </p:cNvPr>
          <p:cNvPicPr>
            <a:picLocks noChangeAspect="1"/>
          </p:cNvPicPr>
          <p:nvPr/>
        </p:nvPicPr>
        <p:blipFill rotWithShape="1">
          <a:blip r:embed="rId6"/>
          <a:srcRect r="25000"/>
          <a:stretch/>
        </p:blipFill>
        <p:spPr>
          <a:xfrm>
            <a:off x="-3370" y="6947"/>
            <a:ext cx="9144000" cy="6854653"/>
          </a:xfrm>
          <a:prstGeom prst="rect">
            <a:avLst/>
          </a:prstGeom>
        </p:spPr>
      </p:pic>
    </p:spTree>
    <p:extLst>
      <p:ext uri="{BB962C8B-B14F-4D97-AF65-F5344CB8AC3E}">
        <p14:creationId xmlns:p14="http://schemas.microsoft.com/office/powerpoint/2010/main" val="278615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F918C4-D581-4CEA-3889-FFED365B639C}"/>
              </a:ext>
            </a:extLst>
          </p:cNvPr>
          <p:cNvGrpSpPr/>
          <p:nvPr/>
        </p:nvGrpSpPr>
        <p:grpSpPr>
          <a:xfrm>
            <a:off x="-1691" y="-2"/>
            <a:ext cx="12160052" cy="6858001"/>
            <a:chOff x="-1691" y="-2"/>
            <a:chExt cx="12160052" cy="6858001"/>
          </a:xfrm>
        </p:grpSpPr>
        <p:sp>
          <p:nvSpPr>
            <p:cNvPr id="11" name="TextBox 10">
              <a:extLst>
                <a:ext uri="{FF2B5EF4-FFF2-40B4-BE49-F238E27FC236}">
                  <a16:creationId xmlns:a16="http://schemas.microsoft.com/office/drawing/2014/main" id="{5C747450-45DA-12FA-34D5-11E4B658D76E}"/>
                </a:ext>
              </a:extLst>
            </p:cNvPr>
            <p:cNvSpPr txBox="1"/>
            <p:nvPr/>
          </p:nvSpPr>
          <p:spPr>
            <a:xfrm>
              <a:off x="9780500" y="1480402"/>
              <a:ext cx="2377861" cy="4832092"/>
            </a:xfrm>
            <a:prstGeom prst="rect">
              <a:avLst/>
            </a:prstGeom>
            <a:noFill/>
          </p:spPr>
          <p:txBody>
            <a:bodyPr wrap="square" lIns="91440" tIns="45720" rIns="91440" bIns="45720" rtlCol="0" anchor="t">
              <a:spAutoFit/>
            </a:bodyPr>
            <a:lstStyle/>
            <a:p>
              <a:r>
                <a:rPr lang="en-US" sz="2800"/>
                <a:t>Salinity in water is measured at 5m depth</a:t>
              </a:r>
            </a:p>
            <a:p>
              <a:endParaRPr lang="en-US" sz="2800">
                <a:cs typeface="Calibri"/>
              </a:endParaRPr>
            </a:p>
            <a:p>
              <a:r>
                <a:rPr lang="en-US" sz="2800"/>
                <a:t>Both these regions became strong halocline areas between 2010-2012.</a:t>
              </a:r>
              <a:endParaRPr lang="en-US" sz="2800">
                <a:cs typeface="Calibri"/>
              </a:endParaRPr>
            </a:p>
          </p:txBody>
        </p:sp>
        <p:pic>
          <p:nvPicPr>
            <p:cNvPr id="9" name="Picture 8">
              <a:extLst>
                <a:ext uri="{FF2B5EF4-FFF2-40B4-BE49-F238E27FC236}">
                  <a16:creationId xmlns:a16="http://schemas.microsoft.com/office/drawing/2014/main" id="{9163B2F1-510E-2075-F54A-A1124970220D}"/>
                </a:ext>
              </a:extLst>
            </p:cNvPr>
            <p:cNvPicPr>
              <a:picLocks noChangeAspect="1"/>
            </p:cNvPicPr>
            <p:nvPr/>
          </p:nvPicPr>
          <p:blipFill>
            <a:blip r:embed="rId3"/>
            <a:stretch>
              <a:fillRect/>
            </a:stretch>
          </p:blipFill>
          <p:spPr>
            <a:xfrm>
              <a:off x="-1691" y="-2"/>
              <a:ext cx="9815829" cy="6858001"/>
            </a:xfrm>
            <a:prstGeom prst="rect">
              <a:avLst/>
            </a:prstGeom>
          </p:spPr>
        </p:pic>
      </p:grpSp>
      <p:grpSp>
        <p:nvGrpSpPr>
          <p:cNvPr id="10" name="Group 9">
            <a:extLst>
              <a:ext uri="{FF2B5EF4-FFF2-40B4-BE49-F238E27FC236}">
                <a16:creationId xmlns:a16="http://schemas.microsoft.com/office/drawing/2014/main" id="{889EDCF1-B5EE-E830-34B6-5A1D4714FBD0}"/>
              </a:ext>
            </a:extLst>
          </p:cNvPr>
          <p:cNvGrpSpPr/>
          <p:nvPr/>
        </p:nvGrpSpPr>
        <p:grpSpPr>
          <a:xfrm>
            <a:off x="0" y="1"/>
            <a:ext cx="12363718" cy="6888051"/>
            <a:chOff x="0" y="1"/>
            <a:chExt cx="12363718" cy="6888051"/>
          </a:xfrm>
        </p:grpSpPr>
        <p:sp>
          <p:nvSpPr>
            <p:cNvPr id="4" name="ZoneTexte 3">
              <a:extLst>
                <a:ext uri="{FF2B5EF4-FFF2-40B4-BE49-F238E27FC236}">
                  <a16:creationId xmlns:a16="http://schemas.microsoft.com/office/drawing/2014/main" id="{E33C9082-58B8-37B1-9563-527F38D2FC02}"/>
                </a:ext>
              </a:extLst>
            </p:cNvPr>
            <p:cNvSpPr txBox="1"/>
            <p:nvPr/>
          </p:nvSpPr>
          <p:spPr>
            <a:xfrm flipH="1">
              <a:off x="7656682" y="2144950"/>
              <a:ext cx="4707036" cy="2062103"/>
            </a:xfrm>
            <a:prstGeom prst="rect">
              <a:avLst/>
            </a:prstGeom>
            <a:noFill/>
          </p:spPr>
          <p:txBody>
            <a:bodyPr wrap="square" lIns="91440" tIns="45720" rIns="91440" bIns="45720" rtlCol="0" anchor="t">
              <a:spAutoFit/>
            </a:bodyPr>
            <a:lstStyle/>
            <a:p>
              <a:r>
                <a:rPr lang="en-GB" sz="3200"/>
                <a:t>Sea surface temperature with increasing highs and lows. Peculiar high bottom at Jan 2010.</a:t>
              </a:r>
              <a:endParaRPr lang="en-GB" sz="3200">
                <a:cs typeface="Calibri"/>
              </a:endParaRPr>
            </a:p>
          </p:txBody>
        </p:sp>
        <p:pic>
          <p:nvPicPr>
            <p:cNvPr id="3" name="Picture 2">
              <a:extLst>
                <a:ext uri="{FF2B5EF4-FFF2-40B4-BE49-F238E27FC236}">
                  <a16:creationId xmlns:a16="http://schemas.microsoft.com/office/drawing/2014/main" id="{9B34E893-5688-DE1B-5B14-ABD9B2CB7020}"/>
                </a:ext>
              </a:extLst>
            </p:cNvPr>
            <p:cNvPicPr>
              <a:picLocks noChangeAspect="1"/>
            </p:cNvPicPr>
            <p:nvPr/>
          </p:nvPicPr>
          <p:blipFill>
            <a:blip r:embed="rId4"/>
            <a:stretch>
              <a:fillRect/>
            </a:stretch>
          </p:blipFill>
          <p:spPr>
            <a:xfrm>
              <a:off x="0" y="1"/>
              <a:ext cx="7484961" cy="3546000"/>
            </a:xfrm>
            <a:prstGeom prst="rect">
              <a:avLst/>
            </a:prstGeom>
          </p:spPr>
        </p:pic>
        <p:pic>
          <p:nvPicPr>
            <p:cNvPr id="7" name="Picture 6">
              <a:extLst>
                <a:ext uri="{FF2B5EF4-FFF2-40B4-BE49-F238E27FC236}">
                  <a16:creationId xmlns:a16="http://schemas.microsoft.com/office/drawing/2014/main" id="{89780B26-07C1-B3AE-4952-DE0A7385A3B5}"/>
                </a:ext>
              </a:extLst>
            </p:cNvPr>
            <p:cNvPicPr>
              <a:picLocks noChangeAspect="1"/>
            </p:cNvPicPr>
            <p:nvPr/>
          </p:nvPicPr>
          <p:blipFill>
            <a:blip r:embed="rId5"/>
            <a:stretch>
              <a:fillRect/>
            </a:stretch>
          </p:blipFill>
          <p:spPr>
            <a:xfrm>
              <a:off x="1" y="3342052"/>
              <a:ext cx="7484963" cy="3546000"/>
            </a:xfrm>
            <a:prstGeom prst="rect">
              <a:avLst/>
            </a:prstGeom>
          </p:spPr>
        </p:pic>
      </p:grpSp>
    </p:spTree>
    <p:extLst>
      <p:ext uri="{BB962C8B-B14F-4D97-AF65-F5344CB8AC3E}">
        <p14:creationId xmlns:p14="http://schemas.microsoft.com/office/powerpoint/2010/main" val="189143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F5219B-8C9F-7ADF-F20C-EFFD00C79BE6}"/>
              </a:ext>
            </a:extLst>
          </p:cNvPr>
          <p:cNvPicPr>
            <a:picLocks noChangeAspect="1"/>
          </p:cNvPicPr>
          <p:nvPr/>
        </p:nvPicPr>
        <p:blipFill>
          <a:blip r:embed="rId3"/>
          <a:stretch>
            <a:fillRect/>
          </a:stretch>
        </p:blipFill>
        <p:spPr>
          <a:xfrm>
            <a:off x="5988044" y="5940"/>
            <a:ext cx="6203953" cy="3924000"/>
          </a:xfrm>
          <a:prstGeom prst="rect">
            <a:avLst/>
          </a:prstGeom>
        </p:spPr>
      </p:pic>
      <p:pic>
        <p:nvPicPr>
          <p:cNvPr id="3" name="Picture 2">
            <a:extLst>
              <a:ext uri="{FF2B5EF4-FFF2-40B4-BE49-F238E27FC236}">
                <a16:creationId xmlns:a16="http://schemas.microsoft.com/office/drawing/2014/main" id="{BD6E3BED-780A-2C8E-116E-35BD578066A2}"/>
              </a:ext>
            </a:extLst>
          </p:cNvPr>
          <p:cNvPicPr>
            <a:picLocks noChangeAspect="1"/>
          </p:cNvPicPr>
          <p:nvPr/>
        </p:nvPicPr>
        <p:blipFill>
          <a:blip r:embed="rId4"/>
          <a:stretch>
            <a:fillRect/>
          </a:stretch>
        </p:blipFill>
        <p:spPr>
          <a:xfrm>
            <a:off x="-14251" y="5940"/>
            <a:ext cx="6002295" cy="3924000"/>
          </a:xfrm>
          <a:prstGeom prst="rect">
            <a:avLst/>
          </a:prstGeom>
        </p:spPr>
      </p:pic>
      <p:sp>
        <p:nvSpPr>
          <p:cNvPr id="16" name="TextBox 15">
            <a:extLst>
              <a:ext uri="{FF2B5EF4-FFF2-40B4-BE49-F238E27FC236}">
                <a16:creationId xmlns:a16="http://schemas.microsoft.com/office/drawing/2014/main" id="{7E2548DA-379B-8823-AF22-44DE88B0C80A}"/>
              </a:ext>
            </a:extLst>
          </p:cNvPr>
          <p:cNvSpPr txBox="1"/>
          <p:nvPr/>
        </p:nvSpPr>
        <p:spPr>
          <a:xfrm>
            <a:off x="0" y="3575771"/>
            <a:ext cx="8260417" cy="3170099"/>
          </a:xfrm>
          <a:prstGeom prst="rect">
            <a:avLst/>
          </a:prstGeom>
          <a:noFill/>
        </p:spPr>
        <p:txBody>
          <a:bodyPr wrap="square" lIns="91440" tIns="45720" rIns="91440" bIns="45720" rtlCol="0" anchor="t">
            <a:spAutoFit/>
          </a:bodyPr>
          <a:lstStyle/>
          <a:p>
            <a:endParaRPr lang="en-GB" sz="2000">
              <a:cs typeface="Calibri"/>
            </a:endParaRPr>
          </a:p>
          <a:p>
            <a:r>
              <a:rPr lang="en-GB" sz="2000">
                <a:ea typeface="+mn-lt"/>
                <a:cs typeface="+mn-lt"/>
              </a:rPr>
              <a:t>Net primary production is inversely related to </a:t>
            </a:r>
            <a:r>
              <a:rPr lang="en-GB" sz="2000" err="1">
                <a:ea typeface="+mn-lt"/>
                <a:cs typeface="+mn-lt"/>
              </a:rPr>
              <a:t>chl</a:t>
            </a:r>
            <a:r>
              <a:rPr lang="en-GB" sz="2000">
                <a:ea typeface="+mn-lt"/>
                <a:cs typeface="+mn-lt"/>
              </a:rPr>
              <a:t>-a. </a:t>
            </a:r>
            <a:endParaRPr lang="en-GB" sz="2000">
              <a:cs typeface="Calibri"/>
            </a:endParaRPr>
          </a:p>
          <a:p>
            <a:endParaRPr lang="en-GB" sz="2000">
              <a:cs typeface="Calibri"/>
            </a:endParaRPr>
          </a:p>
          <a:p>
            <a:r>
              <a:rPr lang="en-GB" sz="2000">
                <a:ea typeface="+mn-lt"/>
                <a:cs typeface="+mn-lt"/>
              </a:rPr>
              <a:t>What could the drop in the NPP levels during 2010-2012 followed by expansion indicate? </a:t>
            </a:r>
            <a:endParaRPr lang="en-GB" sz="2000">
              <a:cs typeface="Calibri"/>
            </a:endParaRPr>
          </a:p>
          <a:p>
            <a:endParaRPr lang="en-GB" sz="2000">
              <a:cs typeface="Calibri"/>
            </a:endParaRPr>
          </a:p>
          <a:p>
            <a:r>
              <a:rPr lang="en-GB" sz="2000" b="1"/>
              <a:t>Could there be a change in phytoplankton type that causes such a behaviour or is it the same phytoplankton experiencing rapid change in population due to algal toxins?</a:t>
            </a:r>
            <a:endParaRPr lang="en-GB" sz="2000" b="1">
              <a:cs typeface="Calibri"/>
            </a:endParaRPr>
          </a:p>
          <a:p>
            <a:r>
              <a:rPr lang="en-GB" sz="2000" b="1"/>
              <a:t>Perhaps a combination of both!?</a:t>
            </a:r>
            <a:endParaRPr lang="en-GB" sz="2000" b="1">
              <a:cs typeface="Calibri"/>
            </a:endParaRPr>
          </a:p>
        </p:txBody>
      </p:sp>
      <p:pic>
        <p:nvPicPr>
          <p:cNvPr id="7" name="Image 6">
            <a:extLst>
              <a:ext uri="{FF2B5EF4-FFF2-40B4-BE49-F238E27FC236}">
                <a16:creationId xmlns:a16="http://schemas.microsoft.com/office/drawing/2014/main" id="{78D2E909-484C-D5CB-4FC2-D192C94C70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3671" y="3929940"/>
            <a:ext cx="3938326" cy="2928060"/>
          </a:xfrm>
          <a:prstGeom prst="rect">
            <a:avLst/>
          </a:prstGeom>
        </p:spPr>
      </p:pic>
    </p:spTree>
    <p:extLst>
      <p:ext uri="{BB962C8B-B14F-4D97-AF65-F5344CB8AC3E}">
        <p14:creationId xmlns:p14="http://schemas.microsoft.com/office/powerpoint/2010/main" val="60630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1735</Words>
  <Application>Microsoft Office PowerPoint</Application>
  <PresentationFormat>Widescreen</PresentationFormat>
  <Paragraphs>179</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Arial,Sans-Serif</vt:lpstr>
      <vt:lpstr>Calibri</vt:lpstr>
      <vt:lpstr>Calibri Light</vt:lpstr>
      <vt:lpstr>GeographEditWeb</vt:lpstr>
      <vt:lpstr>Wingdings</vt:lpstr>
      <vt:lpstr>Office Theme</vt:lpstr>
      <vt:lpstr> Phytoplankton health in Mauritania coast </vt:lpstr>
      <vt:lpstr>Mauritania coast</vt:lpstr>
      <vt:lpstr>PowerPoint Presentation</vt:lpstr>
      <vt:lpstr>Chlorophyll-a Signal What happened in the last 20 years?  </vt:lpstr>
      <vt:lpstr>Dominant frequency analysis:  </vt:lpstr>
      <vt:lpstr>Further analysis</vt:lpstr>
      <vt:lpstr>PowerPoint Presentation</vt:lpstr>
      <vt:lpstr>PowerPoint Presentation</vt:lpstr>
      <vt:lpstr>PowerPoint Presentation</vt:lpstr>
      <vt:lpstr>Conclusion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nazeera meedin</dc:creator>
  <cp:lastModifiedBy>João</cp:lastModifiedBy>
  <cp:revision>2</cp:revision>
  <dcterms:created xsi:type="dcterms:W3CDTF">2023-02-28T09:33:20Z</dcterms:created>
  <dcterms:modified xsi:type="dcterms:W3CDTF">2023-03-06T14:50:01Z</dcterms:modified>
</cp:coreProperties>
</file>